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sldIdLst>
    <p:sldId id="321" r:id="rId2"/>
    <p:sldId id="323" r:id="rId3"/>
    <p:sldId id="322" r:id="rId4"/>
    <p:sldId id="330" r:id="rId5"/>
    <p:sldId id="331" r:id="rId6"/>
    <p:sldId id="324" r:id="rId7"/>
    <p:sldId id="332" r:id="rId8"/>
    <p:sldId id="334" r:id="rId9"/>
    <p:sldId id="333" r:id="rId10"/>
    <p:sldId id="326" r:id="rId11"/>
    <p:sldId id="325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27" r:id="rId23"/>
    <p:sldId id="328" r:id="rId24"/>
    <p:sldId id="329" r:id="rId25"/>
    <p:sldId id="345" r:id="rId26"/>
    <p:sldId id="346" r:id="rId27"/>
    <p:sldId id="347" r:id="rId28"/>
    <p:sldId id="348" r:id="rId29"/>
    <p:sldId id="349" r:id="rId30"/>
    <p:sldId id="350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727"/>
    <a:srgbClr val="274B21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382" autoAdjust="0"/>
    <p:restoredTop sz="94660"/>
  </p:normalViewPr>
  <p:slideViewPr>
    <p:cSldViewPr>
      <p:cViewPr>
        <p:scale>
          <a:sx n="69" d="100"/>
          <a:sy n="69" d="100"/>
        </p:scale>
        <p:origin x="-13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B332C-A273-42AF-8D27-4132BC41F4EA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BA8BF-4EF9-4C56-9291-CAA7D014C2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A8BF-4EF9-4C56-9291-CAA7D014C23E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C:\Users\mohamed%20mensi\Desktop\AJ2016\&#1581;&#1610;%20&#1575;&#1604;&#1576;&#1575;&#1607;&#1610;%20&#1604;&#1583;&#1594;&#1605;\video\colloriage%20et%20%20nettoya.3gp" TargetMode="External"/><Relationship Id="rId1" Type="http://schemas.openxmlformats.org/officeDocument/2006/relationships/video" Target="file:///C:\Users\mohamed%20mensi\Desktop\AJ2016\&#1581;&#1610;%20&#1575;&#1604;&#1576;&#1575;&#1607;&#1610;%20&#1604;&#1583;&#1594;&#1605;\video\main%20dans%20%20%20la%20main%20pour%20notre%20cirt&#233;.3gp" TargetMode="Externa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image" Target="../media/image59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12" Type="http://schemas.openxmlformats.org/officeDocument/2006/relationships/image" Target="../media/image58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11" Type="http://schemas.openxmlformats.org/officeDocument/2006/relationships/image" Target="../media/image57.emf"/><Relationship Id="rId5" Type="http://schemas.openxmlformats.org/officeDocument/2006/relationships/image" Target="../media/image51.emf"/><Relationship Id="rId15" Type="http://schemas.openxmlformats.org/officeDocument/2006/relationships/image" Target="../media/image61.emf"/><Relationship Id="rId10" Type="http://schemas.openxmlformats.org/officeDocument/2006/relationships/image" Target="../media/image56.emf"/><Relationship Id="rId4" Type="http://schemas.openxmlformats.org/officeDocument/2006/relationships/image" Target="../media/image50.emf"/><Relationship Id="rId9" Type="http://schemas.openxmlformats.org/officeDocument/2006/relationships/image" Target="../media/image55.emf"/><Relationship Id="rId14" Type="http://schemas.openxmlformats.org/officeDocument/2006/relationships/image" Target="../media/image60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b="1" dirty="0" smtClean="0">
                <a:solidFill>
                  <a:srgbClr val="FF0000"/>
                </a:solidFill>
                <a:latin typeface="ae_Dimnah" pitchFamily="18" charset="-78"/>
                <a:cs typeface="ae_Dimnah" pitchFamily="18" charset="-78"/>
              </a:rPr>
              <a:t>مشروع حومتي نظيفة حي </a:t>
            </a:r>
            <a:r>
              <a:rPr lang="ar-TN" b="1" dirty="0" err="1" smtClean="0">
                <a:solidFill>
                  <a:srgbClr val="FF0000"/>
                </a:solidFill>
                <a:latin typeface="ae_Dimnah" pitchFamily="18" charset="-78"/>
                <a:cs typeface="ae_Dimnah" pitchFamily="18" charset="-78"/>
              </a:rPr>
              <a:t>الباهي</a:t>
            </a:r>
            <a:r>
              <a:rPr lang="ar-TN" b="1" dirty="0" smtClean="0">
                <a:solidFill>
                  <a:srgbClr val="FF0000"/>
                </a:solidFill>
                <a:latin typeface="ae_Dimnah" pitchFamily="18" charset="-78"/>
                <a:cs typeface="ae_Dimnah" pitchFamily="18" charset="-78"/>
              </a:rPr>
              <a:t> لدغم</a:t>
            </a:r>
            <a:endParaRPr lang="fr-FR" b="1" dirty="0">
              <a:solidFill>
                <a:srgbClr val="FF0000"/>
              </a:solidFill>
              <a:latin typeface="ae_Dimnah" pitchFamily="18" charset="-78"/>
              <a:cs typeface="ae_Dimnah" pitchFamily="18" charset="-78"/>
            </a:endParaRPr>
          </a:p>
        </p:txBody>
      </p:sp>
      <p:pic>
        <p:nvPicPr>
          <p:cNvPr id="9" name="Espace réservé du contenu 8" descr="IMG_20161207_1206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29322" y="2285992"/>
            <a:ext cx="2634725" cy="2500330"/>
          </a:xfrm>
        </p:spPr>
      </p:pic>
      <p:pic>
        <p:nvPicPr>
          <p:cNvPr id="49154" name="Picture 2" descr="C:\Users\mohamed mensi\Desktop\AJ2016\حي الباهي لدغم\IMG_20161027_08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357430"/>
            <a:ext cx="2262203" cy="1714512"/>
          </a:xfrm>
          <a:prstGeom prst="rect">
            <a:avLst/>
          </a:prstGeom>
          <a:noFill/>
        </p:spPr>
      </p:pic>
      <p:pic>
        <p:nvPicPr>
          <p:cNvPr id="49155" name="Picture 3" descr="C:\Users\mohamed mensi\Desktop\AJ2016\حي الباهي لدغم\IMG_20161112_1050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285992"/>
            <a:ext cx="2833739" cy="2500330"/>
          </a:xfrm>
          <a:prstGeom prst="rect">
            <a:avLst/>
          </a:prstGeom>
          <a:noFill/>
        </p:spPr>
      </p:pic>
      <p:pic>
        <p:nvPicPr>
          <p:cNvPr id="49156" name="Picture 4" descr="C:\Users\mohamed mensi\Desktop\AJ2016\حي الباهي لدغم\IMG_20161008_0801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4071942"/>
            <a:ext cx="2857467" cy="2143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02" name="Picture 2" descr="C:\Users\mohamed mensi\Desktop\AJ2016\حي الباهي لدغم\IMG_20161203_074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2786082" cy="4500594"/>
          </a:xfrm>
          <a:prstGeom prst="rect">
            <a:avLst/>
          </a:prstGeom>
          <a:noFill/>
        </p:spPr>
      </p:pic>
      <p:pic>
        <p:nvPicPr>
          <p:cNvPr id="51203" name="Picture 3" descr="C:\Users\mohamed mensi\Desktop\AJ2016\حي الباهي لدغم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928670"/>
            <a:ext cx="2786082" cy="1152904"/>
          </a:xfrm>
          <a:prstGeom prst="rect">
            <a:avLst/>
          </a:prstGeom>
          <a:noFill/>
        </p:spPr>
      </p:pic>
      <p:pic>
        <p:nvPicPr>
          <p:cNvPr id="51204" name="Picture 4" descr="C:\Users\mohamed mensi\Desktop\AJ2016\حي الباهي لدغم\photos\IMG_20161214_094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357562"/>
            <a:ext cx="3714755" cy="2786066"/>
          </a:xfrm>
          <a:prstGeom prst="rect">
            <a:avLst/>
          </a:prstGeom>
          <a:noFill/>
        </p:spPr>
      </p:pic>
      <p:pic>
        <p:nvPicPr>
          <p:cNvPr id="51205" name="Picture 5" descr="C:\Users\mohamed mensi\Desktop\AJ2016\حي الباهي لدغم\photos\IMG_20161214_144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071546"/>
            <a:ext cx="4095693" cy="2000224"/>
          </a:xfrm>
          <a:prstGeom prst="rect">
            <a:avLst/>
          </a:prstGeom>
          <a:noFill/>
        </p:spPr>
      </p:pic>
      <p:pic>
        <p:nvPicPr>
          <p:cNvPr id="56322" name="Picture 2" descr="https://fb-s-a-a.akamaihd.net/h-ak-xat1/v/t1.0-1/c0.0.200.200/p200x200/12193728_959503017442647_3373751797993680475_n.jpg?oh=3e894be749d171381e6ab53a95eb05ad&amp;oe=5928A627&amp;__gda__=1497869079_8febf986c70c97880d3cd859d144cdd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4857760"/>
            <a:ext cx="1214446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انتداب 3 عمال نظافة بالشراكة مع بلدية سكرة </a:t>
            </a:r>
            <a:r>
              <a:rPr lang="ar-TN" sz="4000" b="1" dirty="0" err="1" smtClean="0">
                <a:solidFill>
                  <a:srgbClr val="FF0000"/>
                </a:solidFill>
                <a:cs typeface="+mn-cs"/>
              </a:rPr>
              <a:t>و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fr-FR" sz="4000" b="1" dirty="0" smtClean="0">
                <a:solidFill>
                  <a:srgbClr val="002060"/>
                </a:solidFill>
                <a:cs typeface="+mn-cs"/>
              </a:rPr>
              <a:t>Institue Français 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المعهد الفرنسي</a:t>
            </a:r>
            <a:endParaRPr lang="fr-FR" sz="4000" b="1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4" name="Espace réservé du contenu 3" descr="IMG_20161207_1207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857364"/>
            <a:ext cx="3786214" cy="1779589"/>
          </a:xfrm>
        </p:spPr>
      </p:pic>
      <p:pic>
        <p:nvPicPr>
          <p:cNvPr id="50178" name="Picture 2" descr="C:\Users\mohamed mensi\Desktop\AJ2016\حي الباهي لدغم\IMG_20161014_0758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28802"/>
            <a:ext cx="2857487" cy="2143115"/>
          </a:xfrm>
          <a:prstGeom prst="rect">
            <a:avLst/>
          </a:prstGeom>
          <a:noFill/>
        </p:spPr>
      </p:pic>
      <p:pic>
        <p:nvPicPr>
          <p:cNvPr id="50179" name="Picture 3" descr="C:\Users\mohamed mensi\Desktop\AJ2016\حي الباهي لدغم\IMG_20161112_105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714752"/>
            <a:ext cx="3881379" cy="2911035"/>
          </a:xfrm>
          <a:prstGeom prst="rect">
            <a:avLst/>
          </a:prstGeom>
          <a:noFill/>
        </p:spPr>
      </p:pic>
      <p:pic>
        <p:nvPicPr>
          <p:cNvPr id="50180" name="Picture 4" descr="C:\Users\mohamed mensi\Desktop\AJ2016\حي الباهي لدغم\IMG_20161014_0757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1857364"/>
            <a:ext cx="2821737" cy="3619440"/>
          </a:xfrm>
          <a:prstGeom prst="rect">
            <a:avLst/>
          </a:prstGeom>
          <a:noFill/>
        </p:spPr>
      </p:pic>
      <p:pic>
        <p:nvPicPr>
          <p:cNvPr id="50181" name="Picture 5" descr="C:\Users\mohamed mensi\Desktop\AJ2016\حي الباهي لدغم\photos\IMG_20161214_0858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143380"/>
            <a:ext cx="3929058" cy="2446792"/>
          </a:xfrm>
          <a:prstGeom prst="rect">
            <a:avLst/>
          </a:prstGeom>
          <a:noFill/>
        </p:spPr>
      </p:pic>
      <p:pic>
        <p:nvPicPr>
          <p:cNvPr id="50182" name="Picture 6" descr="C:\Users\mohamed mensi\Desktop\AJ2016\حي الباهي لدغم\photos\IMG_20161214_1526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5" y="4000504"/>
            <a:ext cx="1785950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TN" sz="4800" b="1" dirty="0" smtClean="0">
                <a:solidFill>
                  <a:srgbClr val="00B050"/>
                </a:solidFill>
              </a:rPr>
              <a:t>عيد  الشجرة 13 نوفمبر 2016 بحي باهي لدغم </a:t>
            </a:r>
            <a:endParaRPr lang="fr-FR" sz="4800" b="1" dirty="0">
              <a:solidFill>
                <a:srgbClr val="00B050"/>
              </a:solidFill>
            </a:endParaRPr>
          </a:p>
        </p:txBody>
      </p:sp>
      <p:pic>
        <p:nvPicPr>
          <p:cNvPr id="77826" name="Picture 2" descr="C:\Users\mohamed mensi\Desktop\AJ2016\عيد الشجرة 2016\Nouveau dossier\SAM_03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4038600" cy="2143140"/>
          </a:xfrm>
          <a:prstGeom prst="rect">
            <a:avLst/>
          </a:prstGeom>
          <a:noFill/>
        </p:spPr>
      </p:pic>
      <p:pic>
        <p:nvPicPr>
          <p:cNvPr id="77827" name="Picture 3" descr="C:\Users\mohamed mensi\Desktop\AJ2016\عيد الشجرة 2016\Nouveau dossier\SAM_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3750459" cy="2500306"/>
          </a:xfrm>
          <a:prstGeom prst="rect">
            <a:avLst/>
          </a:prstGeom>
          <a:noFill/>
        </p:spPr>
      </p:pic>
      <p:pic>
        <p:nvPicPr>
          <p:cNvPr id="77828" name="Picture 4" descr="C:\Users\mohamed mensi\Desktop\AJ2016\عيد الشجرة 2016\Nouveau dossier\SAM_03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785926"/>
            <a:ext cx="3471858" cy="2357454"/>
          </a:xfrm>
          <a:prstGeom prst="rect">
            <a:avLst/>
          </a:prstGeom>
          <a:noFill/>
        </p:spPr>
      </p:pic>
      <p:pic>
        <p:nvPicPr>
          <p:cNvPr id="77829" name="Picture 5" descr="C:\Users\mohamed mensi\Desktop\AJ2016\عيد الشجرة 2016\Nouveau dossier\SAM_03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52857"/>
            <a:ext cx="3714776" cy="2476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TN" b="1" dirty="0" err="1" smtClean="0">
                <a:solidFill>
                  <a:srgbClr val="00B050"/>
                </a:solidFill>
              </a:rPr>
              <a:t>غراسة</a:t>
            </a:r>
            <a:r>
              <a:rPr lang="ar-TN" b="1" dirty="0" smtClean="0">
                <a:solidFill>
                  <a:srgbClr val="00B050"/>
                </a:solidFill>
              </a:rPr>
              <a:t> أشجار لجمال البيئة </a:t>
            </a:r>
            <a:r>
              <a:rPr lang="ar-TN" b="1" dirty="0" err="1" smtClean="0">
                <a:solidFill>
                  <a:srgbClr val="00B050"/>
                </a:solidFill>
              </a:rPr>
              <a:t>و</a:t>
            </a:r>
            <a:r>
              <a:rPr lang="ar-TN" b="1" dirty="0" smtClean="0">
                <a:solidFill>
                  <a:srgbClr val="00B050"/>
                </a:solidFill>
              </a:rPr>
              <a:t> المحافظة على المناخ</a:t>
            </a:r>
            <a:endParaRPr lang="fr-FR" b="1" dirty="0">
              <a:solidFill>
                <a:srgbClr val="00B050"/>
              </a:solidFill>
            </a:endParaRPr>
          </a:p>
        </p:txBody>
      </p:sp>
      <p:pic>
        <p:nvPicPr>
          <p:cNvPr id="78850" name="Picture 2" descr="C:\Users\mohamed mensi\Desktop\AJ2016\عيد الشجرة 2016\IMG_20161113_0856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4038600" cy="2214578"/>
          </a:xfrm>
          <a:prstGeom prst="rect">
            <a:avLst/>
          </a:prstGeom>
          <a:noFill/>
        </p:spPr>
      </p:pic>
      <p:pic>
        <p:nvPicPr>
          <p:cNvPr id="78851" name="Picture 3" descr="C:\Users\mohamed mensi\Desktop\AJ2016\عيد الشجرة 2016\IMG_20161113_101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85926"/>
            <a:ext cx="4038600" cy="3028950"/>
          </a:xfrm>
          <a:prstGeom prst="rect">
            <a:avLst/>
          </a:prstGeom>
          <a:noFill/>
        </p:spPr>
      </p:pic>
      <p:pic>
        <p:nvPicPr>
          <p:cNvPr id="78852" name="Picture 4" descr="C:\Users\mohamed mensi\Desktop\AJ2016\عيد الشجرة 2016\IMG_20161113_102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143380"/>
            <a:ext cx="3071834" cy="2303876"/>
          </a:xfrm>
          <a:prstGeom prst="rect">
            <a:avLst/>
          </a:prstGeom>
          <a:noFill/>
        </p:spPr>
      </p:pic>
      <p:pic>
        <p:nvPicPr>
          <p:cNvPr id="78853" name="Picture 5" descr="C:\Users\mohamed mensi\Desktop\AJ2016\عيد الشجرة 2016\IMG_20161113_1034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643446"/>
            <a:ext cx="4000528" cy="2035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TN" sz="4800" b="1" dirty="0" smtClean="0">
                <a:solidFill>
                  <a:srgbClr val="00B050"/>
                </a:solidFill>
              </a:rPr>
              <a:t>انجاز </a:t>
            </a:r>
            <a:r>
              <a:rPr lang="ar-TN" sz="4800" b="1" dirty="0" err="1" smtClean="0">
                <a:solidFill>
                  <a:srgbClr val="00B050"/>
                </a:solidFill>
              </a:rPr>
              <a:t>جداريات</a:t>
            </a:r>
            <a:r>
              <a:rPr lang="ar-TN" sz="4800" b="1" dirty="0" smtClean="0">
                <a:solidFill>
                  <a:srgbClr val="00B050"/>
                </a:solidFill>
              </a:rPr>
              <a:t>  بشعارات بيئية بهدف ترسيخ ثقافة بيئية </a:t>
            </a:r>
            <a:endParaRPr lang="fr-FR" sz="4800" b="1" dirty="0">
              <a:solidFill>
                <a:srgbClr val="00B050"/>
              </a:solidFill>
            </a:endParaRPr>
          </a:p>
        </p:txBody>
      </p:sp>
      <p:pic>
        <p:nvPicPr>
          <p:cNvPr id="52226" name="Picture 2" descr="C:\Users\mohamed mensi\Desktop\AJ2016\حي الباهي لدغم\photos\IMG_20161214_1536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158" y="2000240"/>
            <a:ext cx="2095514" cy="1571636"/>
          </a:xfrm>
          <a:prstGeom prst="rect">
            <a:avLst/>
          </a:prstGeom>
          <a:noFill/>
        </p:spPr>
      </p:pic>
      <p:pic>
        <p:nvPicPr>
          <p:cNvPr id="52227" name="Picture 3" descr="C:\Users\mohamed mensi\Desktop\AJ2016\حي الباهي لدغم\photos\IMG_20161214_1437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490" y="2000240"/>
            <a:ext cx="2476517" cy="1857388"/>
          </a:xfrm>
          <a:prstGeom prst="rect">
            <a:avLst/>
          </a:prstGeom>
          <a:noFill/>
        </p:spPr>
      </p:pic>
      <p:pic>
        <p:nvPicPr>
          <p:cNvPr id="52228" name="Picture 4" descr="C:\Users\mohamed mensi\Desktop\AJ2016\حي الباهي لدغم\photos\IMG_20161214_163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16"/>
            <a:ext cx="2762184" cy="2071638"/>
          </a:xfrm>
          <a:prstGeom prst="rect">
            <a:avLst/>
          </a:prstGeom>
          <a:noFill/>
        </p:spPr>
      </p:pic>
      <p:pic>
        <p:nvPicPr>
          <p:cNvPr id="52229" name="Picture 5" descr="C:\Users\mohamed mensi\Desktop\AJ2016\حي الباهي لدغم\photos\IMG_20161214_0944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67370" y="3875527"/>
            <a:ext cx="3976630" cy="2982473"/>
          </a:xfrm>
          <a:prstGeom prst="rect">
            <a:avLst/>
          </a:prstGeom>
          <a:noFill/>
        </p:spPr>
      </p:pic>
      <p:pic>
        <p:nvPicPr>
          <p:cNvPr id="52230" name="Picture 6" descr="C:\Users\mohamed mensi\Desktop\jasmin 2017\affiche  composte\IMG_20161217_1458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86256"/>
            <a:ext cx="3428992" cy="2571744"/>
          </a:xfrm>
          <a:prstGeom prst="rect">
            <a:avLst/>
          </a:prstGeom>
          <a:noFill/>
        </p:spPr>
      </p:pic>
      <p:pic>
        <p:nvPicPr>
          <p:cNvPr id="52231" name="Picture 7" descr="C:\Users\mohamed mensi\Desktop\jasmin 2017\affiche  composte\IMG_20161217_12484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3940991"/>
            <a:ext cx="1750199" cy="2917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TN" b="1" dirty="0" smtClean="0">
                <a:solidFill>
                  <a:srgbClr val="7030A0"/>
                </a:solidFill>
              </a:rPr>
              <a:t>المشروع  يعتمد على عمل ميداني </a:t>
            </a:r>
            <a:r>
              <a:rPr lang="ar-TN" b="1" dirty="0" err="1" smtClean="0">
                <a:solidFill>
                  <a:srgbClr val="7030A0"/>
                </a:solidFill>
              </a:rPr>
              <a:t>و</a:t>
            </a:r>
            <a:r>
              <a:rPr lang="ar-TN" b="1" dirty="0" smtClean="0">
                <a:solidFill>
                  <a:srgbClr val="7030A0"/>
                </a:solidFill>
              </a:rPr>
              <a:t> عمل </a:t>
            </a:r>
            <a:r>
              <a:rPr lang="ar-TN" b="1" dirty="0" err="1" smtClean="0">
                <a:solidFill>
                  <a:srgbClr val="7030A0"/>
                </a:solidFill>
              </a:rPr>
              <a:t>تحسيسي</a:t>
            </a:r>
            <a:r>
              <a:rPr lang="ar-TN" b="1" dirty="0" smtClean="0">
                <a:solidFill>
                  <a:srgbClr val="7030A0"/>
                </a:solidFill>
              </a:rPr>
              <a:t> </a:t>
            </a:r>
            <a:endParaRPr lang="fr-FR" b="1" dirty="0">
              <a:solidFill>
                <a:srgbClr val="7030A0"/>
              </a:solidFill>
            </a:endParaRPr>
          </a:p>
        </p:txBody>
      </p:sp>
      <p:pic>
        <p:nvPicPr>
          <p:cNvPr id="79875" name="Picture 3" descr="C:\Users\mohamed mensi\Desktop\AJ2016\حي الباهي لدغم\photos\IMG_20161214_0857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79876" name="Picture 4" descr="C:\Users\mohamed mensi\Desktop\jasmin 2017\اعدادية ابن خلدون\IMG_20170113_1100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vidéos</a:t>
            </a:r>
            <a:endParaRPr lang="fr-FR" dirty="0"/>
          </a:p>
        </p:txBody>
      </p:sp>
      <p:pic>
        <p:nvPicPr>
          <p:cNvPr id="5" name="main dans   la main pour notre cirté.3gp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52500" y="2994025"/>
            <a:ext cx="3048000" cy="2286000"/>
          </a:xfrm>
          <a:prstGeom prst="rect">
            <a:avLst/>
          </a:prstGeom>
        </p:spPr>
      </p:pic>
      <p:pic>
        <p:nvPicPr>
          <p:cNvPr id="6" name="colloriage et  nettoya.3gp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5143500" y="2994025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Réseau Compost  Jasmin </a:t>
            </a:r>
            <a:endParaRPr lang="fr-FR" dirty="0"/>
          </a:p>
        </p:txBody>
      </p:sp>
      <p:pic>
        <p:nvPicPr>
          <p:cNvPr id="80898" name="Picture 2" descr="C:\Users\mohamed mensi\Desktop\AJ2016\حي الباهي لدغم\institut_frança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071546"/>
            <a:ext cx="1951037" cy="781050"/>
          </a:xfrm>
          <a:prstGeom prst="rect">
            <a:avLst/>
          </a:prstGeom>
          <a:noFill/>
        </p:spPr>
      </p:pic>
      <p:pic>
        <p:nvPicPr>
          <p:cNvPr id="80900" name="Picture 4" descr="C:\Users\mohamed mensi\Desktop\jasmin 2017\affiche  composte\IMG_20161217_1459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648" y="2357430"/>
            <a:ext cx="4393152" cy="3294864"/>
          </a:xfrm>
          <a:prstGeom prst="rect">
            <a:avLst/>
          </a:prstGeom>
          <a:noFill/>
        </p:spPr>
      </p:pic>
      <p:pic>
        <p:nvPicPr>
          <p:cNvPr id="80901" name="Picture 5" descr="C:\Users\mohamed mensi\Desktop\jasmin 2017\affiche  composte\IMG_20161217_1459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428868"/>
            <a:ext cx="4297901" cy="3223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4274" name="Picture 2" descr="C:\Users\mohamed mensi\Desktop\jasmin 2017\affiche  composte\IMG_20161217_1459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3250" name="Picture 2" descr="C:\Users\mohamed mensi\Desktop\jasmin 2017\affiche  composte\IMG_20161217_1248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1" y="0"/>
            <a:ext cx="4476749" cy="3357562"/>
          </a:xfrm>
          <a:prstGeom prst="rect">
            <a:avLst/>
          </a:prstGeom>
          <a:noFill/>
        </p:spPr>
      </p:pic>
      <p:pic>
        <p:nvPicPr>
          <p:cNvPr id="53251" name="Picture 3" descr="C:\Users\mohamed mensi\Desktop\jasmin 2017\affiche  composte\IMG_20161217_1459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357562"/>
            <a:ext cx="4572001" cy="3429000"/>
          </a:xfrm>
          <a:prstGeom prst="rect">
            <a:avLst/>
          </a:prstGeom>
          <a:noFill/>
        </p:spPr>
      </p:pic>
      <p:pic>
        <p:nvPicPr>
          <p:cNvPr id="53253" name="Picture 5" descr="C:\Users\mohamed mensi\Desktop\jasmin 2017\affiche  composte\IMG_20161218_1148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8577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TN" sz="3600" b="1" dirty="0" smtClean="0">
                <a:solidFill>
                  <a:srgbClr val="FF0000"/>
                </a:solidFill>
              </a:rPr>
              <a:t>انطلقنا في المشروع ببرامج تكوينية لفائدة الجمعية من طرف الوكالة الوطنية للتصرف في النفايات</a:t>
            </a:r>
            <a:r>
              <a:rPr lang="ar-TN" sz="3600" b="1" dirty="0" smtClean="0"/>
              <a:t>  </a:t>
            </a:r>
            <a:endParaRPr lang="fr-FR" sz="3600" b="1" dirty="0"/>
          </a:p>
        </p:txBody>
      </p:sp>
      <p:pic>
        <p:nvPicPr>
          <p:cNvPr id="5" name="Picture 2" descr="https://fb-s-a-a.akamaihd.net/h-ak-xat1/v/t1.0-1/c0.0.200.200/p200x200/12193728_959503017442647_3373751797993680475_n.jpg?oh=3e894be749d171381e6ab53a95eb05ad&amp;oe=5928A627&amp;__gda__=1497869079_8febf986c70c97880d3cd859d144cd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1142984"/>
            <a:ext cx="714380" cy="714380"/>
          </a:xfrm>
          <a:prstGeom prst="rect">
            <a:avLst/>
          </a:prstGeom>
          <a:noFill/>
        </p:spPr>
      </p:pic>
      <p:pic>
        <p:nvPicPr>
          <p:cNvPr id="81922" name="Picture 2" descr="C:\Users\mohamed mensi\Desktop\AJ2016\camera 2017\IMG_20151210_1003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81923" name="Picture 3" descr="C:\Users\mohamed mensi\Desktop\AJ2016\camera 2017\IMG_20151210_1017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199" y="2428868"/>
            <a:ext cx="4297901" cy="3223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/>
            <a:r>
              <a:rPr lang="ar-TN" sz="4000" b="1" dirty="0" smtClean="0"/>
              <a:t>بالتعاون  مع بلدية أريانة </a:t>
            </a:r>
            <a:r>
              <a:rPr lang="ar-TN" sz="4000" b="1" dirty="0" err="1" smtClean="0"/>
              <a:t>و</a:t>
            </a:r>
            <a:r>
              <a:rPr lang="ar-TN" sz="4000" b="1" dirty="0" smtClean="0"/>
              <a:t> بلدية سكرة </a:t>
            </a:r>
            <a:r>
              <a:rPr lang="ar-TN" sz="4000" b="1" dirty="0" err="1" smtClean="0"/>
              <a:t>و</a:t>
            </a:r>
            <a:r>
              <a:rPr lang="ar-TN" sz="4000" b="1" dirty="0" smtClean="0"/>
              <a:t> بلدية </a:t>
            </a:r>
            <a:r>
              <a:rPr lang="ar-TN" sz="4000" b="1" dirty="0" err="1" smtClean="0"/>
              <a:t>قرطاج</a:t>
            </a:r>
            <a:r>
              <a:rPr lang="ar-TN" sz="4000" b="1" dirty="0" smtClean="0"/>
              <a:t> و بدعم من                      لتكوين شبكة </a:t>
            </a:r>
            <a:r>
              <a:rPr lang="ar-TN" sz="4000" b="1" dirty="0" err="1" smtClean="0"/>
              <a:t>كمبوست</a:t>
            </a:r>
            <a:endParaRPr lang="fr-FR" sz="4000" b="1" dirty="0"/>
          </a:p>
        </p:txBody>
      </p:sp>
      <p:pic>
        <p:nvPicPr>
          <p:cNvPr id="5" name="Picture 3" descr="C:\Users\mohamed mensi\Desktop\AJ2016\حي الباهي لدغم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214422"/>
            <a:ext cx="1726355" cy="714380"/>
          </a:xfrm>
          <a:prstGeom prst="rect">
            <a:avLst/>
          </a:prstGeom>
          <a:noFill/>
        </p:spPr>
      </p:pic>
      <p:pic>
        <p:nvPicPr>
          <p:cNvPr id="48130" name="Picture 2" descr="C:\Users\mohamed mensi\Desktop\AJ2016\18 يثؤ 2016\compostage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3857628"/>
            <a:ext cx="4254362" cy="2224401"/>
          </a:xfrm>
          <a:prstGeom prst="rect">
            <a:avLst/>
          </a:prstGeom>
          <a:noFill/>
        </p:spPr>
      </p:pic>
      <p:pic>
        <p:nvPicPr>
          <p:cNvPr id="48131" name="Picture 3" descr="C:\Users\mohamed mensi\Desktop\AJ2016\18 يثؤ 2016\c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" y="1857364"/>
            <a:ext cx="8953500" cy="1928826"/>
          </a:xfrm>
          <a:prstGeom prst="rect">
            <a:avLst/>
          </a:prstGeom>
          <a:noFill/>
        </p:spPr>
      </p:pic>
      <p:pic>
        <p:nvPicPr>
          <p:cNvPr id="48132" name="Picture 4" descr="C:\Users\mohamed mensi\Desktop\AJ2016\18 يثؤ 2016\compost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500438"/>
            <a:ext cx="3500462" cy="312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525761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 fontScale="47500" lnSpcReduction="20000"/>
          </a:bodyPr>
          <a:lstStyle/>
          <a:p>
            <a:pPr algn="just" rtl="1">
              <a:lnSpc>
                <a:spcPct val="170000"/>
              </a:lnSpc>
            </a:pPr>
            <a:r>
              <a:rPr lang="fr-FR" sz="4200" dirty="0" smtClean="0"/>
              <a:t>         </a:t>
            </a:r>
            <a:r>
              <a:rPr lang="fr-FR" sz="4200" b="1" dirty="0" err="1" smtClean="0"/>
              <a:t>إن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التسميد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هو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عملية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ممتازة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لتحسين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جودة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التربة</a:t>
            </a:r>
            <a:r>
              <a:rPr lang="fr-FR" sz="4200" b="1" dirty="0" smtClean="0"/>
              <a:t>.  </a:t>
            </a:r>
            <a:r>
              <a:rPr lang="fr-FR" sz="4200" b="1" dirty="0" err="1" smtClean="0"/>
              <a:t>فمن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خلال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التسميد</a:t>
            </a:r>
            <a:r>
              <a:rPr lang="fr-FR" sz="4200" b="1" dirty="0" smtClean="0"/>
              <a:t> ، نُ</a:t>
            </a:r>
            <a:r>
              <a:rPr lang="fr-FR" sz="4200" b="1" dirty="0" err="1" smtClean="0"/>
              <a:t>عيد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المواد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العضوية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التي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تستهلكها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النباتات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إلى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التربة</a:t>
            </a:r>
            <a:r>
              <a:rPr lang="fr-FR" sz="4200" b="1" dirty="0" smtClean="0"/>
              <a:t> ، </a:t>
            </a:r>
            <a:r>
              <a:rPr lang="fr-FR" sz="4200" b="1" dirty="0" err="1" smtClean="0"/>
              <a:t>وهذا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من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شأنه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تحسين</a:t>
            </a:r>
            <a:r>
              <a:rPr lang="fr-FR" sz="4200" b="1" dirty="0" smtClean="0"/>
              <a:t> </a:t>
            </a:r>
            <a:r>
              <a:rPr lang="fr-FR" sz="4200" b="1" dirty="0" err="1" smtClean="0"/>
              <a:t>بنيتها</a:t>
            </a:r>
            <a:r>
              <a:rPr lang="fr-FR" sz="4200" b="1" dirty="0" smtClean="0"/>
              <a:t>.</a:t>
            </a:r>
          </a:p>
          <a:p>
            <a:pPr algn="just" rtl="1">
              <a:lnSpc>
                <a:spcPct val="170000"/>
              </a:lnSpc>
            </a:pPr>
            <a:r>
              <a:rPr lang="fr-FR" sz="4200" b="1" dirty="0" smtClean="0"/>
              <a:t>        </a:t>
            </a:r>
            <a:r>
              <a:rPr lang="ar-TN" sz="4200" b="1" dirty="0" smtClean="0"/>
              <a:t>والسماد يتكون بشكل مستمر في الطبيعة عندما تتحلل فضلات النباتات </a:t>
            </a:r>
            <a:r>
              <a:rPr lang="ar-TN" sz="4200" b="1" dirty="0" err="1" smtClean="0"/>
              <a:t>و</a:t>
            </a:r>
            <a:r>
              <a:rPr lang="ar-TN" sz="4200" b="1" dirty="0" smtClean="0"/>
              <a:t> الحيوانات بطريقة التخمير </a:t>
            </a:r>
            <a:r>
              <a:rPr lang="ar-TN" sz="4200" b="1" dirty="0" err="1" smtClean="0"/>
              <a:t>المهوى</a:t>
            </a:r>
            <a:r>
              <a:rPr lang="ar-TN" sz="4200" b="1" dirty="0" smtClean="0"/>
              <a:t>. و التحلل يعني تفكك بقايا النباتات </a:t>
            </a:r>
            <a:r>
              <a:rPr lang="ar-TN" sz="4200" b="1" dirty="0" err="1" smtClean="0"/>
              <a:t>و</a:t>
            </a:r>
            <a:r>
              <a:rPr lang="ar-TN" sz="4200" b="1" dirty="0" smtClean="0"/>
              <a:t> الحيوانات بواسطة الحشرات </a:t>
            </a:r>
            <a:r>
              <a:rPr lang="ar-TN" sz="4200" b="1" dirty="0" err="1" smtClean="0"/>
              <a:t>و</a:t>
            </a:r>
            <a:r>
              <a:rPr lang="ar-TN" sz="4200" b="1" dirty="0" smtClean="0"/>
              <a:t> الديدان والكائنات </a:t>
            </a:r>
            <a:r>
              <a:rPr lang="ar-TN" sz="4200" b="1" dirty="0" err="1" smtClean="0"/>
              <a:t>المجهرية</a:t>
            </a:r>
            <a:r>
              <a:rPr lang="ar-TN" sz="4200" b="1" dirty="0" smtClean="0"/>
              <a:t> ( كالبكتيريا </a:t>
            </a:r>
            <a:r>
              <a:rPr lang="ar-TN" sz="4200" b="1" dirty="0" err="1" smtClean="0"/>
              <a:t>و</a:t>
            </a:r>
            <a:r>
              <a:rPr lang="ar-TN" sz="4200" b="1" dirty="0" smtClean="0"/>
              <a:t> الفطريات ). </a:t>
            </a:r>
            <a:endParaRPr lang="fr-FR" sz="4200" b="1" dirty="0" smtClean="0"/>
          </a:p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3200" dirty="0" smtClean="0"/>
              <a:t> </a:t>
            </a:r>
          </a:p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70000"/>
              </a:lnSpc>
              <a:buNone/>
            </a:pPr>
            <a:r>
              <a:rPr lang="fr-FR" sz="4200" dirty="0" smtClean="0"/>
              <a:t>             </a:t>
            </a:r>
            <a:r>
              <a:rPr lang="ar-TN" sz="4200" b="1" dirty="0" smtClean="0"/>
              <a:t>تمثل </a:t>
            </a:r>
            <a:r>
              <a:rPr lang="ar-TN" sz="4200" b="1" dirty="0" smtClean="0">
                <a:solidFill>
                  <a:srgbClr val="C00000"/>
                </a:solidFill>
              </a:rPr>
              <a:t>الفضلات العضوية  70</a:t>
            </a:r>
            <a:r>
              <a:rPr lang="fr-FR" sz="4200" b="1" dirty="0" smtClean="0">
                <a:solidFill>
                  <a:srgbClr val="C00000"/>
                </a:solidFill>
              </a:rPr>
              <a:t> %</a:t>
            </a:r>
            <a:r>
              <a:rPr lang="ar-TN" sz="4200" b="1" dirty="0" smtClean="0">
                <a:solidFill>
                  <a:srgbClr val="C00000"/>
                </a:solidFill>
              </a:rPr>
              <a:t> </a:t>
            </a:r>
            <a:r>
              <a:rPr lang="ar-TN" sz="4200" b="1" dirty="0" smtClean="0"/>
              <a:t>من جملة  فضلاتنا المنزلية </a:t>
            </a:r>
            <a:r>
              <a:rPr lang="ar-TN" sz="4200" b="1" dirty="0" err="1" smtClean="0"/>
              <a:t>و</a:t>
            </a:r>
            <a:r>
              <a:rPr lang="ar-TN" sz="4200" b="1" dirty="0" smtClean="0"/>
              <a:t> هي نسبة هامة يمكن استغلالها و</a:t>
            </a:r>
            <a:r>
              <a:rPr lang="ar-TN" sz="4200" b="1" dirty="0" smtClean="0">
                <a:solidFill>
                  <a:srgbClr val="663300"/>
                </a:solidFill>
              </a:rPr>
              <a:t>تحويلها إلى أسمدة عضوية </a:t>
            </a:r>
            <a:r>
              <a:rPr lang="ar-TN" sz="4200" b="1" dirty="0" smtClean="0"/>
              <a:t>عوضا عن إتلافها في المحيط. </a:t>
            </a:r>
            <a:endParaRPr lang="fr-FR" sz="4200" b="1" dirty="0" smtClean="0"/>
          </a:p>
          <a:p>
            <a:pPr lvl="1" algn="r">
              <a:lnSpc>
                <a:spcPct val="150000"/>
              </a:lnSpc>
            </a:pPr>
            <a:endParaRPr lang="fr-FR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928662" y="3214686"/>
          <a:ext cx="6643734" cy="2143140"/>
        </p:xfrm>
        <a:graphic>
          <a:graphicData uri="http://schemas.openxmlformats.org/presentationml/2006/ole">
            <p:oleObj spid="_x0000_s49154" name="Worksheet" r:id="rId3" imgW="7000875" imgH="3495675" progId="Excel.Sheet.8">
              <p:embed/>
            </p:oleObj>
          </a:graphicData>
        </a:graphic>
      </p:graphicFrame>
      <p:pic>
        <p:nvPicPr>
          <p:cNvPr id="32771" name="Picture 3" descr="le compo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535782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le compo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3900" y="157161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le compo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3900" y="64291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r-FR" b="1" dirty="0" smtClean="0">
                <a:solidFill>
                  <a:srgbClr val="C00000"/>
                </a:solidFill>
              </a:rPr>
              <a:t>   </a:t>
            </a:r>
            <a:r>
              <a:rPr lang="ar-TN" b="1" dirty="0" smtClean="0">
                <a:solidFill>
                  <a:srgbClr val="C00000"/>
                </a:solidFill>
              </a:rPr>
              <a:t>هل تعلم آثارها السلبية على المحيط  </a:t>
            </a:r>
            <a:r>
              <a:rPr lang="fr-FR" b="1" dirty="0" smtClean="0">
                <a:solidFill>
                  <a:srgbClr val="C00000"/>
                </a:solidFill>
              </a:rPr>
              <a:t>?</a:t>
            </a:r>
            <a:endParaRPr lang="fr-FR" dirty="0" smtClean="0">
              <a:solidFill>
                <a:srgbClr val="C00000"/>
              </a:solidFill>
            </a:endParaRPr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مخاطر هذه النفايات لا تنتهي بردمها بل تتضاعف محدثة ضررا بالتربة، بالمائدة المائية من خلال فرز مياه الرشح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السيلان (عصارة النفايات )  التي تتسرب إليها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انبعاث غازات سامة خانقة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قابلة للاحتراق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إفراز روائح كريهة ناتجة عن تخمر هذه الفضلات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تكاثر القوارض والحشرات الناقلة للأمراض كالذباب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الناموس</a:t>
            </a:r>
          </a:p>
          <a:p>
            <a:pPr algn="just" rtl="1">
              <a:lnSpc>
                <a:spcPct val="150000"/>
              </a:lnSpc>
              <a:buNone/>
            </a:pPr>
            <a:endParaRPr lang="ar-TN" sz="2000" b="1" dirty="0" smtClean="0"/>
          </a:p>
          <a:p>
            <a:pPr algn="just" rtl="1">
              <a:buFont typeface="Wingdings" pitchFamily="2" charset="2"/>
              <a:buChar char="Ø"/>
            </a:pPr>
            <a:r>
              <a:rPr lang="ar-TN" sz="2400" dirty="0" smtClean="0"/>
              <a:t>  </a:t>
            </a:r>
            <a:r>
              <a:rPr lang="ar-TN" sz="2000" b="1" dirty="0" smtClean="0"/>
              <a:t>كل هذه المظاهر تضر بالبيئة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تؤثر سلبا على صحة المواطن في حين أنه يمكن استعادة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تثمين هذه الفضلات وتحويلها إلى سما </a:t>
            </a:r>
            <a:r>
              <a:rPr lang="ar-TN" sz="2000" b="1" dirty="0" err="1" smtClean="0"/>
              <a:t>د</a:t>
            </a:r>
            <a:r>
              <a:rPr lang="ar-TN" sz="2000" b="1" dirty="0" smtClean="0"/>
              <a:t> عضوي  طبيعي 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endParaRPr lang="fr-FR" sz="2000" b="1" dirty="0" smtClean="0"/>
          </a:p>
          <a:p>
            <a:pPr lvl="1" algn="l" rtl="1"/>
            <a:r>
              <a:rPr lang="ar-TN" sz="2000" dirty="0" smtClean="0"/>
              <a:t> </a:t>
            </a:r>
            <a:endParaRPr lang="fr-FR" sz="2000" dirty="0" smtClean="0"/>
          </a:p>
          <a:p>
            <a:pPr lvl="1" algn="l"/>
            <a:endParaRPr lang="fr-FR" dirty="0"/>
          </a:p>
        </p:txBody>
      </p:sp>
      <p:pic>
        <p:nvPicPr>
          <p:cNvPr id="31745" name="Picture 1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328612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22859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278605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114298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المكونات العضوية الأساسية لصنع السماد </a:t>
            </a:r>
            <a:endParaRPr lang="fr-FR" sz="2800" b="1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286412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TN" sz="2200" b="1" dirty="0" smtClean="0"/>
              <a:t>   صنع السماد يمكن أن يتم بعدة طرق منها وضع الفضلات في كيس من الخشب أو البلاستيك </a:t>
            </a:r>
            <a:r>
              <a:rPr lang="ar-TN" sz="2200" b="1" dirty="0" err="1" smtClean="0"/>
              <a:t>المهوى</a:t>
            </a:r>
            <a:r>
              <a:rPr lang="ar-TN" sz="2200" b="1" dirty="0" smtClean="0"/>
              <a:t>. تعتبر أغلب الفضلات العضوية ( ذات الأصل النباتي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الحيواني ) مناسبة لتكوين السماد بما فيها المخلفات الآتية  :</a:t>
            </a:r>
            <a:endParaRPr lang="fr-FR" sz="2200" b="1" dirty="0" smtClean="0"/>
          </a:p>
          <a:p>
            <a:pPr algn="just" rtl="1">
              <a:buNone/>
            </a:pPr>
            <a:r>
              <a:rPr lang="ar-TN" sz="2200" b="1" dirty="0" smtClean="0"/>
              <a:t>            مخلفات الحدائق : الأعشاب المقطوعة، الأوراق المتساقطة، الأزهار،   أغصان </a:t>
            </a:r>
            <a:r>
              <a:rPr lang="ar-TN" sz="2200" b="1" dirty="0" err="1" smtClean="0"/>
              <a:t>الزبيرة</a:t>
            </a:r>
            <a:r>
              <a:rPr lang="ar-TN" sz="2200" b="1" dirty="0" smtClean="0"/>
              <a:t>، الأغصان الميتة.....</a:t>
            </a:r>
            <a:endParaRPr lang="fr-FR" sz="2200" b="1" dirty="0" smtClean="0"/>
          </a:p>
          <a:p>
            <a:pPr algn="just" rtl="1">
              <a:buNone/>
            </a:pPr>
            <a:endParaRPr lang="ar-TN" sz="2200" b="1" dirty="0" smtClean="0"/>
          </a:p>
          <a:p>
            <a:pPr algn="just" rtl="1">
              <a:buNone/>
            </a:pPr>
            <a:endParaRPr lang="fr-FR" sz="2200" b="1" dirty="0" smtClean="0"/>
          </a:p>
          <a:p>
            <a:pPr algn="just" rtl="1">
              <a:buNone/>
            </a:pPr>
            <a:r>
              <a:rPr lang="ar-TN" sz="2200" b="1" dirty="0" smtClean="0"/>
              <a:t>             مخلفات المطبخ  :  بقايا الأكل، قشور الخضر، قشور الغلال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ألبابها، بقايا الشاي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أكياسه،  بقايا القهوة،  قشور البيض...</a:t>
            </a:r>
          </a:p>
          <a:p>
            <a:pPr algn="just" rtl="1">
              <a:buNone/>
            </a:pPr>
            <a:r>
              <a:rPr lang="fr-FR" sz="2200" b="1" dirty="0" smtClean="0"/>
              <a:t>  </a:t>
            </a:r>
            <a:endParaRPr lang="ar-TN" sz="2200" b="1" dirty="0" smtClean="0"/>
          </a:p>
          <a:p>
            <a:pPr algn="just" rtl="1">
              <a:buNone/>
            </a:pPr>
            <a:endParaRPr lang="fr-FR" sz="2200" b="1" dirty="0" smtClean="0"/>
          </a:p>
          <a:p>
            <a:pPr lvl="0" algn="just" rtl="1">
              <a:buNone/>
            </a:pPr>
            <a:r>
              <a:rPr lang="ar-TN" sz="2200" b="1" dirty="0" smtClean="0"/>
              <a:t>             مخلفات أخرى :  فضلات الحيوانات الآكلة للأعشاب كالأبقار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الأغنام والدواجن، التبن، الريش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الشعر، الرماد…</a:t>
            </a:r>
            <a:endParaRPr lang="fr-FR" sz="2200" b="1" dirty="0" smtClean="0"/>
          </a:p>
          <a:p>
            <a:pPr algn="just" rtl="1"/>
            <a:endParaRPr lang="fr-FR" sz="2200" b="1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22859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421481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335756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071810"/>
            <a:ext cx="866775" cy="476250"/>
          </a:xfrm>
          <a:prstGeom prst="rect">
            <a:avLst/>
          </a:prstGeom>
          <a:noFill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928934"/>
            <a:ext cx="723900" cy="59055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071810"/>
            <a:ext cx="857250" cy="542925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071810"/>
            <a:ext cx="685800" cy="457200"/>
          </a:xfrm>
          <a:prstGeom prst="rect">
            <a:avLst/>
          </a:prstGeom>
          <a:noFill/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4" y="3071810"/>
            <a:ext cx="1095375" cy="704850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11430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-114300" y="2066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-114300" y="2524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-114300" y="3228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r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5140" y="4857760"/>
            <a:ext cx="561975" cy="428625"/>
          </a:xfrm>
          <a:prstGeom prst="rect">
            <a:avLst/>
          </a:prstGeom>
          <a:noFill/>
        </p:spPr>
      </p:pic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85918" y="4786322"/>
            <a:ext cx="723900" cy="609600"/>
          </a:xfrm>
          <a:prstGeom prst="rect">
            <a:avLst/>
          </a:prstGeom>
          <a:noFill/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86446" y="4857760"/>
            <a:ext cx="733425" cy="457200"/>
          </a:xfrm>
          <a:prstGeom prst="rect">
            <a:avLst/>
          </a:prstGeom>
          <a:noFill/>
        </p:spPr>
      </p:pic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14810" y="4786322"/>
            <a:ext cx="666750" cy="485775"/>
          </a:xfrm>
          <a:prstGeom prst="rect">
            <a:avLst/>
          </a:prstGeom>
          <a:noFill/>
        </p:spPr>
      </p:pic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00628" y="4857760"/>
            <a:ext cx="619125" cy="476250"/>
          </a:xfrm>
          <a:prstGeom prst="rect">
            <a:avLst/>
          </a:prstGeom>
          <a:noFill/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86050" y="4714884"/>
            <a:ext cx="476250" cy="609600"/>
          </a:xfrm>
          <a:prstGeom prst="rect">
            <a:avLst/>
          </a:prstGeom>
          <a:noFill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57554" y="4643446"/>
            <a:ext cx="819150" cy="676275"/>
          </a:xfrm>
          <a:prstGeom prst="rect">
            <a:avLst/>
          </a:prstGeom>
          <a:noFill/>
        </p:spPr>
      </p:pic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-11430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-114300" y="1495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-1143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-11430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-114300" y="2914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-114300" y="3524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-114300" y="420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  <a:tab pos="800100" algn="r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857488" y="5786454"/>
            <a:ext cx="1200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1143008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A" sz="3100" b="1" dirty="0" smtClean="0">
                <a:solidFill>
                  <a:srgbClr val="274B21"/>
                </a:solidFill>
                <a:cs typeface="+mn-cs"/>
              </a:rPr>
              <a:t>طريقة تثمين الفضلات العضوية : </a:t>
            </a:r>
            <a:r>
              <a:rPr lang="ar-SA" sz="3100" dirty="0" smtClean="0">
                <a:solidFill>
                  <a:srgbClr val="274B21"/>
                </a:solidFill>
                <a:cs typeface="+mn-cs"/>
              </a:rPr>
              <a:t> </a:t>
            </a:r>
            <a:r>
              <a:rPr lang="ar-TN" sz="3100" b="1" dirty="0" smtClean="0">
                <a:solidFill>
                  <a:srgbClr val="274B21"/>
                </a:solidFill>
                <a:cs typeface="+mn-cs"/>
              </a:rPr>
              <a:t> </a:t>
            </a:r>
            <a:r>
              <a:rPr lang="ar-TN" sz="3100" b="1" dirty="0" smtClean="0">
                <a:solidFill>
                  <a:schemeClr val="accent2">
                    <a:lumMod val="50000"/>
                  </a:schemeClr>
                </a:solidFill>
                <a:cs typeface="+mn-cs"/>
              </a:rPr>
              <a:t>كيف</a:t>
            </a:r>
            <a:r>
              <a:rPr lang="ar-TN" dirty="0" smtClean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ar-TN" sz="4400" b="1" dirty="0" smtClean="0">
                <a:solidFill>
                  <a:schemeClr val="accent2">
                    <a:lumMod val="50000"/>
                  </a:schemeClr>
                </a:solidFill>
              </a:rPr>
              <a:t>؟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4"/>
            <a:ext cx="8401080" cy="5572164"/>
          </a:xfrm>
        </p:spPr>
        <p:txBody>
          <a:bodyPr>
            <a:noAutofit/>
          </a:bodyPr>
          <a:lstStyle/>
          <a:p>
            <a:pPr algn="just" rtl="1"/>
            <a:r>
              <a:rPr lang="ar-TN" sz="2000" b="1" dirty="0" smtClean="0"/>
              <a:t>أبدأ بوضع طبقة من المواد المخلوطة بسمك حوالي 20 صم لتكون قاعة </a:t>
            </a:r>
            <a:r>
              <a:rPr lang="ar-TN" sz="2000" b="1" dirty="0" err="1" smtClean="0"/>
              <a:t>الكوم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أخلط المواد العضوية جيدا وقم بقطع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</a:t>
            </a:r>
            <a:r>
              <a:rPr lang="ar-TN" sz="2000" b="1" dirty="0" err="1" smtClean="0"/>
              <a:t>رحي</a:t>
            </a:r>
            <a:r>
              <a:rPr lang="ar-TN" sz="2000" b="1" dirty="0" smtClean="0"/>
              <a:t> الأغصان الكبيرة إلى أحجام  صغيرة مع   مراعاة  </a:t>
            </a:r>
            <a:r>
              <a:rPr lang="ar-SY" sz="2000" b="1" dirty="0" smtClean="0"/>
              <a:t>نسبة الكربون / </a:t>
            </a:r>
            <a:r>
              <a:rPr lang="ar-SY" sz="2000" b="1" dirty="0" err="1" smtClean="0"/>
              <a:t>للآزوط</a:t>
            </a:r>
            <a:r>
              <a:rPr lang="ar-SY" sz="2000" b="1" dirty="0" smtClean="0"/>
              <a:t> التي لابد أن تكون متناسقة :</a:t>
            </a:r>
            <a:endParaRPr lang="fr-FR" sz="2000" b="1" dirty="0" smtClean="0"/>
          </a:p>
          <a:p>
            <a:pPr lvl="0" algn="just" rtl="1"/>
            <a:r>
              <a:rPr lang="ar-SY" sz="2000" b="1" dirty="0" smtClean="0"/>
              <a:t>أوراق</a:t>
            </a:r>
            <a:r>
              <a:rPr lang="ar-TN" sz="2000" b="1" dirty="0" smtClean="0"/>
              <a:t> الأشجار، </a:t>
            </a:r>
            <a:r>
              <a:rPr lang="fr-FR" sz="2000" b="1" dirty="0" err="1" smtClean="0"/>
              <a:t>القش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نشارة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الخشب</a:t>
            </a:r>
            <a:r>
              <a:rPr lang="ar-TN" sz="2000" b="1" dirty="0" smtClean="0"/>
              <a:t>، الأغصان، </a:t>
            </a:r>
            <a:r>
              <a:rPr lang="ar-SY" sz="2000" b="1" dirty="0" smtClean="0"/>
              <a:t>الورق هي </a:t>
            </a:r>
            <a:r>
              <a:rPr lang="ar-SY" sz="2000" b="1" u="sng" dirty="0" smtClean="0"/>
              <a:t>مص</a:t>
            </a:r>
            <a:r>
              <a:rPr lang="ar-TN" sz="2000" b="1" u="sng" dirty="0" smtClean="0"/>
              <a:t>ا</a:t>
            </a:r>
            <a:r>
              <a:rPr lang="ar-SY" sz="2000" b="1" u="sng" dirty="0" smtClean="0"/>
              <a:t>در </a:t>
            </a:r>
            <a:r>
              <a:rPr lang="ar-SY" sz="2000" b="1" u="sng" dirty="0" err="1" smtClean="0"/>
              <a:t>جي</a:t>
            </a:r>
            <a:r>
              <a:rPr lang="ar-TN" sz="2000" b="1" u="sng" dirty="0" smtClean="0"/>
              <a:t>ّ</a:t>
            </a:r>
            <a:r>
              <a:rPr lang="ar-SY" sz="2000" b="1" u="sng" dirty="0" smtClean="0"/>
              <a:t>د</a:t>
            </a:r>
            <a:r>
              <a:rPr lang="ar-TN" sz="2000" b="1" u="sng" dirty="0" smtClean="0"/>
              <a:t>ة  </a:t>
            </a:r>
            <a:r>
              <a:rPr lang="ar-SY" sz="2000" b="1" u="sng" dirty="0" smtClean="0"/>
              <a:t>للكربون</a:t>
            </a:r>
            <a:r>
              <a:rPr lang="ar-SY" sz="2000" b="1" dirty="0" smtClean="0"/>
              <a:t>.</a:t>
            </a:r>
            <a:endParaRPr lang="fr-FR" sz="2000" b="1" dirty="0" smtClean="0"/>
          </a:p>
          <a:p>
            <a:pPr lvl="0" algn="just" rtl="1"/>
            <a:r>
              <a:rPr lang="ar-SY" sz="2000" b="1" dirty="0" smtClean="0"/>
              <a:t>العشب الطازج</a:t>
            </a:r>
            <a:r>
              <a:rPr lang="ar-TN" sz="2000" b="1" dirty="0" smtClean="0"/>
              <a:t> وبقايا الخضر والأكل </a:t>
            </a:r>
            <a:r>
              <a:rPr lang="ar-SY" sz="2000" b="1" dirty="0" smtClean="0"/>
              <a:t>هي </a:t>
            </a:r>
            <a:r>
              <a:rPr lang="ar-SY" sz="2000" b="1" u="sng" dirty="0" smtClean="0"/>
              <a:t>مصادر </a:t>
            </a:r>
            <a:r>
              <a:rPr lang="ar-SY" sz="2000" b="1" u="sng" dirty="0" err="1" smtClean="0"/>
              <a:t>جي</a:t>
            </a:r>
            <a:r>
              <a:rPr lang="ar-TN" sz="2000" b="1" u="sng" dirty="0" smtClean="0"/>
              <a:t>ّ</a:t>
            </a:r>
            <a:r>
              <a:rPr lang="ar-SY" sz="2000" b="1" u="sng" dirty="0" err="1" smtClean="0"/>
              <a:t>دة</a:t>
            </a:r>
            <a:r>
              <a:rPr lang="ar-SY" sz="2000" b="1" u="sng" dirty="0" smtClean="0"/>
              <a:t> </a:t>
            </a:r>
            <a:r>
              <a:rPr lang="ar-SY" sz="2000" b="1" u="sng" dirty="0" err="1" smtClean="0"/>
              <a:t>للآزوط</a:t>
            </a:r>
            <a:r>
              <a:rPr lang="ar-SY" sz="2000" b="1" u="sng" dirty="0" smtClean="0"/>
              <a:t>. </a:t>
            </a:r>
            <a:endParaRPr lang="fr-FR" sz="2000" b="1" u="sng" dirty="0" smtClean="0"/>
          </a:p>
          <a:p>
            <a:pPr algn="just" rtl="1"/>
            <a:r>
              <a:rPr lang="ar-TN" sz="2000" b="1" dirty="0" smtClean="0"/>
              <a:t>بإمكاني إضافة </a:t>
            </a:r>
            <a:r>
              <a:rPr lang="ar-TN" sz="2000" b="1" u="sng" dirty="0" smtClean="0"/>
              <a:t>التربة</a:t>
            </a:r>
            <a:r>
              <a:rPr lang="ar-TN" sz="2000" b="1" dirty="0" smtClean="0"/>
              <a:t> إلى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للاستفادة من </a:t>
            </a:r>
            <a:r>
              <a:rPr lang="ar-TN" sz="2000" b="1" u="sng" dirty="0" smtClean="0"/>
              <a:t>الكائنات الحية </a:t>
            </a:r>
            <a:r>
              <a:rPr lang="ar-TN" sz="2000" b="1" dirty="0" err="1" smtClean="0"/>
              <a:t>بها</a:t>
            </a:r>
            <a:r>
              <a:rPr lang="ar-TN" sz="2000" b="1" dirty="0" smtClean="0"/>
              <a:t>  و التي تتكاثر بسرعة عند تحلل المواد العضوية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أضيف إلى الطبقة الأخيرة، التربة أو العشب الجاف أو الأوراق حتى تبقى الغازات  داخل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و لا تجلب الذباب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بعد مرور أسبوع على تكوين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أدخل يدي داخله، أشعر بارتفاع درجة الحرارة ( 70 درجة )  بسبب ابتداء عملية التحلل.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ضرورة توفير الرطوبة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</a:t>
            </a:r>
            <a:r>
              <a:rPr lang="ar-TN" sz="2000" b="1" dirty="0" err="1" smtClean="0"/>
              <a:t>التهوئة</a:t>
            </a:r>
            <a:endParaRPr lang="fr-FR" sz="2000" b="1" dirty="0" smtClean="0"/>
          </a:p>
          <a:p>
            <a:pPr lvl="0" algn="just" rtl="1">
              <a:buNone/>
            </a:pPr>
            <a:r>
              <a:rPr lang="ar-TN" sz="2000" b="1" dirty="0" smtClean="0"/>
              <a:t>          يكون السماد طازجا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صالحا للاستعمال بعد فترة تتراوح بين 6 إلى 8 أشهر عندما يبدو مفككا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هشيما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له رائحة غبار الأبقار. حينها يضاف إلى التربة السطحية ويردم داخلها. </a:t>
            </a:r>
            <a:r>
              <a:rPr lang="ar-SA" sz="2000" b="1" dirty="0" smtClean="0"/>
              <a:t>      </a:t>
            </a:r>
            <a:endParaRPr lang="ar-TN" sz="2000" b="1" dirty="0" smtClean="0"/>
          </a:p>
          <a:p>
            <a:pPr lvl="0" algn="just" rtl="1">
              <a:buFont typeface="Wingdings" pitchFamily="2" charset="2"/>
              <a:buChar char="Ø"/>
            </a:pPr>
            <a:r>
              <a:rPr lang="ar-TN" sz="2000" b="1" dirty="0" smtClean="0"/>
              <a:t>     </a:t>
            </a:r>
            <a:r>
              <a:rPr lang="ar-TN" sz="2000" b="1" dirty="0" smtClean="0">
                <a:solidFill>
                  <a:schemeClr val="accent2">
                    <a:lumMod val="50000"/>
                  </a:schemeClr>
                </a:solidFill>
              </a:rPr>
              <a:t>يتم التعريف بهذه المراحل في إطار ورشات تطبيقية تشمل أطفال المدارس </a:t>
            </a:r>
            <a:r>
              <a:rPr lang="ar-TN" sz="20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TN" sz="2000" b="1" dirty="0" smtClean="0">
                <a:solidFill>
                  <a:schemeClr val="accent2">
                    <a:lumMod val="50000"/>
                  </a:schemeClr>
                </a:solidFill>
              </a:rPr>
              <a:t> العائلات</a:t>
            </a:r>
          </a:p>
          <a:p>
            <a:pPr lvl="0" algn="just" rtl="1">
              <a:buFont typeface="Wingdings" pitchFamily="2" charset="2"/>
              <a:buChar char="Ø"/>
            </a:pPr>
            <a:endParaRPr lang="ar-TN" sz="2000" b="1" dirty="0" smtClean="0"/>
          </a:p>
          <a:p>
            <a:pPr lvl="0" algn="just" rtl="1">
              <a:buFont typeface="Wingdings" pitchFamily="2" charset="2"/>
              <a:buChar char="Ø"/>
            </a:pPr>
            <a:r>
              <a:rPr lang="ar-TN" sz="1800" b="1" dirty="0" smtClean="0"/>
              <a:t>           </a:t>
            </a:r>
          </a:p>
          <a:p>
            <a:pPr algn="l" rtl="1"/>
            <a:r>
              <a:rPr lang="ar-TN" sz="1800" b="1" dirty="0" smtClean="0"/>
              <a:t>            </a:t>
            </a:r>
            <a:endParaRPr lang="fr-FR" sz="1800" b="1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8214" y="592933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8214" y="514351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Autofit/>
          </a:bodyPr>
          <a:lstStyle/>
          <a:p>
            <a:pPr algn="ctr"/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الأهداف </a:t>
            </a:r>
            <a:r>
              <a:rPr lang="ar-TN" sz="2800" b="1" dirty="0" err="1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التوعوية</a:t>
            </a:r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 للبرنامج الوطني</a:t>
            </a:r>
            <a:endParaRPr lang="fr-FR" sz="2800" b="1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44" y="1500174"/>
            <a:ext cx="8858312" cy="4824426"/>
          </a:xfrm>
        </p:spPr>
        <p:txBody>
          <a:bodyPr>
            <a:normAutofit fontScale="85000" lnSpcReduction="20000"/>
          </a:bodyPr>
          <a:lstStyle/>
          <a:p>
            <a:pPr algn="just" rtl="1"/>
            <a:r>
              <a:rPr lang="ar-TN" sz="2400" b="1" dirty="0" smtClean="0"/>
              <a:t>نتجه إلى العائلات بصفة عامة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إلى الناشئة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المربين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المنشطين بالمؤسسات التربوية بصفة خاصة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نهدف إلى :</a:t>
            </a:r>
          </a:p>
          <a:p>
            <a:pPr algn="just" rtl="1"/>
            <a:r>
              <a:rPr lang="ar-TN" sz="2400" b="1" dirty="0" smtClean="0"/>
              <a:t> تغيير نظرة المواطن تجاه نفاياته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بالتالي تغيير سلوكه نحو تصرف أفضل يعتمد على الفرز من المصدر ( البيت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المدرسة) قصد التثمين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</a:t>
            </a:r>
            <a:r>
              <a:rPr lang="ar-TN" sz="2400" b="1" dirty="0" err="1" smtClean="0"/>
              <a:t>الرسكلة</a:t>
            </a:r>
            <a:r>
              <a:rPr lang="ar-TN" sz="2400" b="1" dirty="0" smtClean="0"/>
              <a:t> و بالتالي التقليل من حجم النفايات المودعة بالمصبات</a:t>
            </a:r>
          </a:p>
          <a:p>
            <a:pPr algn="just" rtl="1"/>
            <a:r>
              <a:rPr lang="ar-TN" sz="2400" b="1" dirty="0" smtClean="0"/>
              <a:t>الفرز الانتقائي للنفايات العضوية من المصدر (</a:t>
            </a:r>
            <a:r>
              <a:rPr lang="fr-FR" sz="2400" b="1" dirty="0" smtClean="0"/>
              <a:t>%</a:t>
            </a:r>
            <a:r>
              <a:rPr lang="ar-TN" sz="2400" b="1" dirty="0" smtClean="0"/>
              <a:t>68 من جملة النفايات المنزلية) وتثمين نسبة 40 ℅ منها داخل المنازل والحيلولة دون نقلها</a:t>
            </a:r>
            <a:r>
              <a:rPr lang="ar-TN" sz="2400" b="1" u="sng" dirty="0" smtClean="0"/>
              <a:t> وإلقائها </a:t>
            </a:r>
            <a:r>
              <a:rPr lang="ar-TN" sz="2400" b="1" dirty="0" smtClean="0"/>
              <a:t>بالمصبات العشوائية أو المراقبة (التقليص في الكلفة)</a:t>
            </a:r>
            <a:endParaRPr lang="fr-FR" sz="2400" b="1" dirty="0" smtClean="0"/>
          </a:p>
          <a:p>
            <a:pPr algn="just" rtl="1"/>
            <a:r>
              <a:rPr lang="ar-TN" sz="2400" b="1" dirty="0" smtClean="0"/>
              <a:t> تقليص حجم حاوية النفايات المنزلية، وبالتالي التخفيف من دوريات رفع النفايات المنزلية للبلديات </a:t>
            </a:r>
            <a:endParaRPr lang="fr-FR" sz="2400" b="1" dirty="0" smtClean="0"/>
          </a:p>
          <a:p>
            <a:pPr algn="just" rtl="1"/>
            <a:r>
              <a:rPr lang="ar-TN" sz="2400" b="1" dirty="0" smtClean="0"/>
              <a:t>تشريك المجتمع المدني والمواطن والتلميذ في الإستراتيجية الوطنية للفرز الانتقائي للنفايات </a:t>
            </a:r>
            <a:r>
              <a:rPr lang="ar-TN" sz="2400" b="1" dirty="0" err="1" smtClean="0"/>
              <a:t>ورسكلتها</a:t>
            </a:r>
            <a:r>
              <a:rPr lang="ar-TN" sz="2400" b="1" dirty="0" smtClean="0"/>
              <a:t>. </a:t>
            </a:r>
            <a:endParaRPr lang="fr-FR" sz="2400" b="1" dirty="0" smtClean="0"/>
          </a:p>
          <a:p>
            <a:pPr algn="just" rtl="1"/>
            <a:endParaRPr lang="fr-FR" sz="2400" b="1" dirty="0" smtClean="0"/>
          </a:p>
          <a:p>
            <a:pPr algn="just" rtl="1">
              <a:buNone/>
            </a:pPr>
            <a:r>
              <a:rPr lang="ar-TN" sz="2400" b="1" dirty="0" smtClean="0"/>
              <a:t>            الأهداف التربوية الموجهة للأطفال:</a:t>
            </a:r>
            <a:endParaRPr lang="fr-FR" sz="2400" b="1" dirty="0" smtClean="0"/>
          </a:p>
          <a:p>
            <a:pPr lvl="0" algn="just" rtl="1"/>
            <a:r>
              <a:rPr lang="ar-TN" sz="2400" b="1" dirty="0" smtClean="0"/>
              <a:t>التعرف على الفضلات المنزلية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الوعي بكثرتها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تنوعها</a:t>
            </a:r>
            <a:endParaRPr lang="fr-FR" sz="2400" b="1" dirty="0" smtClean="0"/>
          </a:p>
          <a:p>
            <a:pPr lvl="0" algn="just" rtl="1"/>
            <a:r>
              <a:rPr lang="ar-TN" sz="2400" b="1" dirty="0" err="1" smtClean="0"/>
              <a:t>التحسيس</a:t>
            </a:r>
            <a:r>
              <a:rPr lang="ar-TN" sz="2400" b="1" dirty="0" smtClean="0"/>
              <a:t> بضرورة حسن التصرف فيها بالتركيز على آثارها السلبية على الصحة والمحيط</a:t>
            </a:r>
            <a:endParaRPr lang="fr-FR" sz="2400" b="1" dirty="0" smtClean="0"/>
          </a:p>
          <a:p>
            <a:pPr lvl="0" algn="just" rtl="1"/>
            <a:r>
              <a:rPr lang="ar-TN" sz="2400" b="1" dirty="0" smtClean="0"/>
              <a:t>توعية الطفل إلى وجود حلول للحد من تفاقم حجم النفايات</a:t>
            </a:r>
            <a:endParaRPr lang="fr-FR" sz="2400" b="1" dirty="0" smtClean="0"/>
          </a:p>
          <a:p>
            <a:pPr lvl="0" algn="just" rtl="1"/>
            <a:r>
              <a:rPr lang="ar-TN" sz="2400" b="1" dirty="0" smtClean="0"/>
              <a:t>الفرز سلوك بسيط من اجل حسن </a:t>
            </a:r>
            <a:r>
              <a:rPr lang="ar-TN" sz="2400" b="1" dirty="0" err="1" smtClean="0"/>
              <a:t>الرسكلة</a:t>
            </a:r>
            <a:r>
              <a:rPr lang="ar-TN" sz="2400" b="1" dirty="0" smtClean="0"/>
              <a:t>: نصائح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مهارات لحسن الفرز ( من خلال ورشات التسميد )</a:t>
            </a:r>
            <a:endParaRPr lang="fr-FR" sz="2400" b="1" dirty="0" smtClean="0"/>
          </a:p>
          <a:p>
            <a:pPr lvl="0" algn="just" rtl="1"/>
            <a:r>
              <a:rPr lang="ar-TN" sz="2400" b="1" dirty="0" smtClean="0"/>
              <a:t>إبراز فوائد </a:t>
            </a:r>
            <a:r>
              <a:rPr lang="ar-TN" sz="2400" b="1" dirty="0" err="1" smtClean="0"/>
              <a:t>الرسكلة</a:t>
            </a:r>
            <a:r>
              <a:rPr lang="ar-TN" sz="2400" b="1" dirty="0" smtClean="0"/>
              <a:t> من خلال الفرز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التثمين العضوي</a:t>
            </a:r>
          </a:p>
          <a:p>
            <a:pPr lvl="0" algn="just" rtl="1"/>
            <a:endParaRPr lang="fr-FR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378619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إمكانية تثمين هذه الفضلات تنتج عنها :</a:t>
            </a:r>
            <a:endParaRPr lang="fr-FR" sz="2800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857232"/>
            <a:ext cx="8643998" cy="5715040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endParaRPr lang="fr-FR" sz="2200" b="1" dirty="0" smtClean="0"/>
          </a:p>
          <a:p>
            <a:pPr algn="just" rtl="1">
              <a:buBlip>
                <a:blip r:embed="rId2"/>
              </a:buBlip>
            </a:pPr>
            <a:r>
              <a:rPr lang="ar-TN" b="1" dirty="0" smtClean="0">
                <a:solidFill>
                  <a:srgbClr val="274B21"/>
                </a:solidFill>
              </a:rPr>
              <a:t>فائدة بيئية : </a:t>
            </a:r>
            <a:endParaRPr lang="fr-FR" b="1" dirty="0" smtClean="0">
              <a:solidFill>
                <a:srgbClr val="274B21"/>
              </a:solidFill>
            </a:endParaRPr>
          </a:p>
          <a:p>
            <a:pPr lvl="0" algn="just" rtl="1">
              <a:buNone/>
            </a:pPr>
            <a:r>
              <a:rPr lang="ar-TN" sz="2200" b="1" dirty="0" smtClean="0"/>
              <a:t>        تثمين الفضلات العضوية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بالتالي التقليص من حجمها المودع بالمصبات </a:t>
            </a:r>
          </a:p>
          <a:p>
            <a:pPr lvl="0" algn="just" rtl="1">
              <a:buNone/>
            </a:pPr>
            <a:r>
              <a:rPr lang="ar-TN" sz="2200" b="1" dirty="0" smtClean="0"/>
              <a:t>        الحصول على سماد عضوي طبيعي ذو جودة عالية يمكن النبتة من إمداد غذائي  لازم لنموها</a:t>
            </a:r>
          </a:p>
          <a:p>
            <a:pPr algn="just" rtl="1">
              <a:lnSpc>
                <a:spcPct val="120000"/>
              </a:lnSpc>
              <a:buNone/>
            </a:pPr>
            <a:r>
              <a:rPr lang="ar-TN" sz="2200" b="1" dirty="0" smtClean="0"/>
              <a:t>        من خصائص هذا السماد أنه لا يحتوي على أي نوع من التلوث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لا بذور الأعشاب الطفيلية كما أنه غني </a:t>
            </a:r>
            <a:r>
              <a:rPr lang="ar-TN" sz="2200" b="1" dirty="0" err="1" smtClean="0"/>
              <a:t>بالآزوط</a:t>
            </a:r>
            <a:r>
              <a:rPr lang="ar-TN" sz="2200" b="1" dirty="0" smtClean="0"/>
              <a:t> و الفسفور الطبيعي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المغذيات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هي مواد ضرورية لإثراء  التربة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نمو النبتة.</a:t>
            </a:r>
          </a:p>
          <a:p>
            <a:pPr algn="just" rtl="1">
              <a:lnSpc>
                <a:spcPct val="120000"/>
              </a:lnSpc>
              <a:buNone/>
            </a:pPr>
            <a:r>
              <a:rPr lang="ar-TN" sz="2200" b="1" dirty="0" smtClean="0"/>
              <a:t>        إرجاع </a:t>
            </a:r>
            <a:r>
              <a:rPr lang="ar-SY" sz="2200" b="1" dirty="0" smtClean="0"/>
              <a:t>المواد العضوية </a:t>
            </a:r>
            <a:r>
              <a:rPr lang="ar-TN" sz="2200" b="1" dirty="0" smtClean="0"/>
              <a:t>إلى </a:t>
            </a:r>
            <a:r>
              <a:rPr lang="ar-SY" sz="2200" b="1" dirty="0" err="1" smtClean="0"/>
              <a:t>ال</a:t>
            </a:r>
            <a:r>
              <a:rPr lang="ar-TN" sz="2200" b="1" dirty="0" smtClean="0"/>
              <a:t>تربة، </a:t>
            </a:r>
            <a:r>
              <a:rPr lang="ar-TN" sz="2200" b="1" dirty="0" err="1" smtClean="0"/>
              <a:t>ي</a:t>
            </a:r>
            <a:r>
              <a:rPr lang="ar-SY" sz="2200" b="1" dirty="0" smtClean="0"/>
              <a:t>خفض</a:t>
            </a:r>
            <a:r>
              <a:rPr lang="ar-TN" sz="2200" b="1" dirty="0" smtClean="0"/>
              <a:t> من </a:t>
            </a:r>
            <a:r>
              <a:rPr lang="ar-SY" sz="2200" b="1" dirty="0" smtClean="0"/>
              <a:t>إنتاج</a:t>
            </a:r>
            <a:r>
              <a:rPr lang="ar-TN" sz="2200" b="1" dirty="0" smtClean="0"/>
              <a:t> ثاني </a:t>
            </a:r>
            <a:r>
              <a:rPr lang="ar-TN" sz="2200" b="1" dirty="0" err="1" smtClean="0"/>
              <a:t>أوكسيد</a:t>
            </a:r>
            <a:r>
              <a:rPr lang="ar-TN" sz="2200" b="1" dirty="0" smtClean="0"/>
              <a:t> الكربون وهو غاز </a:t>
            </a:r>
            <a:r>
              <a:rPr lang="ar-TN" sz="2200" b="1" dirty="0" err="1" smtClean="0"/>
              <a:t>دفيئ</a:t>
            </a:r>
            <a:r>
              <a:rPr lang="ar-TN" sz="2200" b="1" dirty="0" smtClean="0"/>
              <a:t> يساهم   بكثرة في الاحتباس الحراري.      </a:t>
            </a:r>
            <a:endParaRPr lang="fr-FR" sz="2200" b="1" dirty="0" smtClean="0"/>
          </a:p>
          <a:p>
            <a:pPr lvl="1" algn="just" rtl="1">
              <a:lnSpc>
                <a:spcPct val="120000"/>
              </a:lnSpc>
              <a:buNone/>
            </a:pPr>
            <a:r>
              <a:rPr lang="en-GB" sz="2200" b="1" dirty="0" smtClean="0"/>
              <a:t> </a:t>
            </a:r>
            <a:r>
              <a:rPr lang="ar-TN" sz="2200" b="1" dirty="0" smtClean="0"/>
              <a:t> التخلي عن الأسمدة الكيميائية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مضارها على الصحة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المحيط </a:t>
            </a:r>
          </a:p>
          <a:p>
            <a:pPr lvl="1" algn="just" rtl="1">
              <a:buNone/>
            </a:pPr>
            <a:endParaRPr lang="fr-FR" sz="2200" b="1" dirty="0" smtClean="0"/>
          </a:p>
          <a:p>
            <a:pPr algn="just" rtl="1">
              <a:buBlip>
                <a:blip r:embed="rId2"/>
              </a:buBlip>
            </a:pPr>
            <a:r>
              <a:rPr lang="ar-TN" b="1" dirty="0" smtClean="0">
                <a:solidFill>
                  <a:srgbClr val="274B21"/>
                </a:solidFill>
              </a:rPr>
              <a:t>فائدة اقتصادية:</a:t>
            </a:r>
          </a:p>
          <a:p>
            <a:pPr algn="just" rtl="1">
              <a:buNone/>
            </a:pPr>
            <a:r>
              <a:rPr lang="ar-TN" sz="2400" b="1" dirty="0" smtClean="0">
                <a:solidFill>
                  <a:srgbClr val="274B21"/>
                </a:solidFill>
              </a:rPr>
              <a:t>     </a:t>
            </a:r>
            <a:r>
              <a:rPr lang="ar-TN" sz="2200" b="1" dirty="0" smtClean="0"/>
              <a:t> التمديد في فترة استغلال المصبات المراقبة  للفضلات </a:t>
            </a:r>
          </a:p>
          <a:p>
            <a:pPr algn="just" rtl="1">
              <a:buNone/>
            </a:pPr>
            <a:r>
              <a:rPr lang="ar-TN" sz="2200" b="1" dirty="0" smtClean="0"/>
              <a:t>       إنتاج سماد عضوي يمكن ترويجه وإعادته إلى الدورة الاقتصادية</a:t>
            </a:r>
          </a:p>
          <a:p>
            <a:pPr algn="just" rtl="1">
              <a:buNone/>
            </a:pPr>
            <a:endParaRPr lang="ar-TN" sz="2200" b="1" dirty="0" smtClean="0">
              <a:solidFill>
                <a:srgbClr val="274B21"/>
              </a:solidFill>
            </a:endParaRPr>
          </a:p>
          <a:p>
            <a:pPr algn="just" rtl="1">
              <a:buBlip>
                <a:blip r:embed="rId2"/>
              </a:buBlip>
            </a:pPr>
            <a:r>
              <a:rPr lang="ar-TN" sz="2600" b="1" dirty="0" smtClean="0">
                <a:solidFill>
                  <a:srgbClr val="274B21"/>
                </a:solidFill>
              </a:rPr>
              <a:t>فائدة اجتماعية :</a:t>
            </a:r>
            <a:r>
              <a:rPr lang="ar-TN" sz="2400" b="1" dirty="0" smtClean="0">
                <a:solidFill>
                  <a:srgbClr val="274B21"/>
                </a:solidFill>
              </a:rPr>
              <a:t> </a:t>
            </a:r>
            <a:r>
              <a:rPr lang="ar-TN" sz="2200" b="1" dirty="0" smtClean="0"/>
              <a:t>متوقفة على إنجاح المشروع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تعميمه</a:t>
            </a:r>
            <a:endParaRPr lang="fr-FR" sz="2200" b="1" dirty="0" smtClean="0"/>
          </a:p>
          <a:p>
            <a:endParaRPr lang="fr-FR" dirty="0"/>
          </a:p>
        </p:txBody>
      </p:sp>
      <p:pic>
        <p:nvPicPr>
          <p:cNvPr id="5121" name="Picture 1" descr="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142876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TN" b="1" dirty="0" smtClean="0">
                <a:solidFill>
                  <a:schemeClr val="accent2"/>
                </a:solidFill>
              </a:rPr>
              <a:t>صناعة 12 </a:t>
            </a:r>
            <a:r>
              <a:rPr lang="ar-TN" b="1" dirty="0" err="1" smtClean="0">
                <a:solidFill>
                  <a:schemeClr val="accent2"/>
                </a:solidFill>
              </a:rPr>
              <a:t>كمبوستور</a:t>
            </a:r>
            <a:r>
              <a:rPr lang="ar-TN" b="1" dirty="0" smtClean="0">
                <a:solidFill>
                  <a:schemeClr val="accent2"/>
                </a:solidFill>
              </a:rPr>
              <a:t> محليا بمواصفات فنية مطابقة</a:t>
            </a:r>
            <a:endParaRPr lang="fr-FR" b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0178" name="Picture 2" descr="C:\Users\mohamed mensi\Desktop\jasmin 2017\affiche  composte\IMG_20161217_16303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57364"/>
            <a:ext cx="4041775" cy="3031331"/>
          </a:xfrm>
          <a:prstGeom prst="rect">
            <a:avLst/>
          </a:prstGeom>
          <a:noFill/>
        </p:spPr>
      </p:pic>
      <p:pic>
        <p:nvPicPr>
          <p:cNvPr id="50179" name="Picture 3" descr="C:\Users\mohamed mensi\Desktop\jasmin 2017\affiche  composte\IMG_20161218_11513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857364"/>
            <a:ext cx="4040188" cy="3030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TN" b="1" dirty="0" smtClean="0">
                <a:solidFill>
                  <a:schemeClr val="accent2"/>
                </a:solidFill>
              </a:rPr>
              <a:t>تهيئة  موقع  تنفيذ المشروع بالتنسيق مع بلدية سكرة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51202" name="Picture 2" descr="C:\Users\mohamed mensi\Desktop\jasmin 2017\affiche  composte\IMG_20161217_1458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935163"/>
            <a:ext cx="7786742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TN" sz="3200" b="1" dirty="0" smtClean="0">
                <a:solidFill>
                  <a:srgbClr val="0070C0"/>
                </a:solidFill>
              </a:rPr>
              <a:t>19 ديسمبر 2016 </a:t>
            </a:r>
            <a:r>
              <a:rPr lang="ar-TN" sz="3200" b="1" dirty="0" smtClean="0">
                <a:solidFill>
                  <a:srgbClr val="0070C0"/>
                </a:solidFill>
              </a:rPr>
              <a:t>يوم </a:t>
            </a:r>
            <a:r>
              <a:rPr lang="ar-TN" sz="3200" b="1" dirty="0" err="1" smtClean="0">
                <a:solidFill>
                  <a:srgbClr val="0070C0"/>
                </a:solidFill>
              </a:rPr>
              <a:t>تحسيسي</a:t>
            </a:r>
            <a:r>
              <a:rPr lang="ar-TN" sz="3200" b="1" dirty="0" smtClean="0">
                <a:solidFill>
                  <a:srgbClr val="0070C0"/>
                </a:solidFill>
              </a:rPr>
              <a:t> تكويني بمنطقة سكرة بالتعاون مع بلدية سكرة </a:t>
            </a:r>
            <a:r>
              <a:rPr lang="ar-TN" sz="3200" b="1" dirty="0" err="1" smtClean="0">
                <a:solidFill>
                  <a:srgbClr val="0070C0"/>
                </a:solidFill>
              </a:rPr>
              <a:t>و</a:t>
            </a:r>
            <a:r>
              <a:rPr lang="ar-TN" sz="3200" b="1" dirty="0" smtClean="0">
                <a:solidFill>
                  <a:srgbClr val="0070C0"/>
                </a:solidFill>
              </a:rPr>
              <a:t> الوكالة الوطنية للتصرف في النفايات </a:t>
            </a:r>
            <a:r>
              <a:rPr lang="ar-TN" sz="3200" b="1" dirty="0" err="1" smtClean="0">
                <a:solidFill>
                  <a:srgbClr val="0070C0"/>
                </a:solidFill>
              </a:rPr>
              <a:t>و</a:t>
            </a:r>
            <a:r>
              <a:rPr lang="ar-TN" sz="3200" b="1" dirty="0" smtClean="0">
                <a:solidFill>
                  <a:srgbClr val="0070C0"/>
                </a:solidFill>
              </a:rPr>
              <a:t>  </a:t>
            </a:r>
            <a:r>
              <a:rPr lang="fr-FR" sz="3200" b="1" dirty="0" smtClean="0">
                <a:solidFill>
                  <a:srgbClr val="0070C0"/>
                </a:solidFill>
              </a:rPr>
              <a:t>Institue Français Tunisie 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 descr="15492461_2018871695006332_8563910817768165316_n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596" y="1857365"/>
            <a:ext cx="4040188" cy="2286016"/>
          </a:xfrm>
        </p:spPr>
      </p:pic>
      <p:pic>
        <p:nvPicPr>
          <p:cNvPr id="55298" name="Picture 2" descr="C:\Users\mohamed mensi\Desktop\jasmin 2017\affiche  composte\IMG_20161218_115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85927"/>
            <a:ext cx="3929090" cy="2428892"/>
          </a:xfrm>
          <a:prstGeom prst="rect">
            <a:avLst/>
          </a:prstGeom>
          <a:noFill/>
        </p:spPr>
      </p:pic>
      <p:pic>
        <p:nvPicPr>
          <p:cNvPr id="55299" name="Picture 3" descr="C:\Users\mohamed mensi\Desktop\jasmin 2017\affiche  composte\15621906_642142109292885_1670010149922262774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429132"/>
            <a:ext cx="3809995" cy="2071702"/>
          </a:xfrm>
          <a:prstGeom prst="rect">
            <a:avLst/>
          </a:prstGeom>
          <a:noFill/>
        </p:spPr>
      </p:pic>
      <p:pic>
        <p:nvPicPr>
          <p:cNvPr id="55300" name="Picture 4" descr="C:\Users\mohamed mensi\Desktop\jasmin 2017\affiche  composte\15578889_2018872128339622_3702970942957841787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214818"/>
            <a:ext cx="4143404" cy="2247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TN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مكونات المشروع </a:t>
            </a:r>
            <a:endParaRPr lang="fr-FR" b="1" dirty="0">
              <a:solidFill>
                <a:srgbClr val="C00000"/>
              </a:solidFill>
              <a:latin typeface="ae_AlMohanad" pitchFamily="18" charset="-78"/>
              <a:cs typeface="ae_AlMohanad" pitchFamily="18" charset="-78"/>
            </a:endParaRPr>
          </a:p>
        </p:txBody>
      </p:sp>
      <p:pic>
        <p:nvPicPr>
          <p:cNvPr id="6" name="Espace réservé du contenu 5" descr="15665438_642142265959536_5088384798258912416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5" name="Espace réservé du contenu 4" descr="15589908_2018871815006320_3896260783688130684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96465" y="1920875"/>
            <a:ext cx="2942069" cy="4433888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TN" sz="3100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 </a:t>
            </a:r>
            <a:r>
              <a:rPr lang="ar-TN" sz="3600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انطلاق المشروع</a:t>
            </a:r>
            <a:r>
              <a:rPr lang="ar-TN" sz="3600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 بتوزيع الحاويات على المؤسسات التربوية بهدف تـأسيس شبكة عمل </a:t>
            </a:r>
            <a:r>
              <a:rPr lang="ar-TN" sz="3600" b="1" dirty="0" err="1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و</a:t>
            </a:r>
            <a:r>
              <a:rPr lang="ar-TN" sz="3600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 </a:t>
            </a:r>
            <a:r>
              <a:rPr lang="ar-TN" sz="3600" b="1" dirty="0" err="1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انتاج</a:t>
            </a:r>
            <a:r>
              <a:rPr lang="ar-TN" sz="3600" b="1" dirty="0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 </a:t>
            </a:r>
            <a:r>
              <a:rPr lang="ar-TN" sz="3600" b="1" dirty="0" err="1" smtClean="0">
                <a:solidFill>
                  <a:srgbClr val="C00000"/>
                </a:solidFill>
                <a:latin typeface="ae_AlMohanad" pitchFamily="18" charset="-78"/>
                <a:cs typeface="ae_AlMohanad" pitchFamily="18" charset="-78"/>
              </a:rPr>
              <a:t>كومبست</a:t>
            </a:r>
            <a:endParaRPr lang="fr-FR" sz="3600" b="1" dirty="0">
              <a:solidFill>
                <a:srgbClr val="C00000"/>
              </a:solidFill>
              <a:latin typeface="ae_AlMohanad" pitchFamily="18" charset="-78"/>
              <a:cs typeface="ae_AlMohanad" pitchFamily="18" charset="-78"/>
            </a:endParaRPr>
          </a:p>
        </p:txBody>
      </p:sp>
      <p:pic>
        <p:nvPicPr>
          <p:cNvPr id="6" name="Espace réservé du contenu 5" descr="IMG_20170131_1256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071678"/>
            <a:ext cx="3714776" cy="2214578"/>
          </a:xfrm>
        </p:spPr>
      </p:pic>
      <p:pic>
        <p:nvPicPr>
          <p:cNvPr id="56322" name="Picture 2" descr="C:\Users\mohamed mensi\Desktop\jasmin 2017\Nouveau dossier (2)\IMG_20170131_121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3116"/>
            <a:ext cx="3714776" cy="2143140"/>
          </a:xfrm>
          <a:prstGeom prst="rect">
            <a:avLst/>
          </a:prstGeom>
          <a:noFill/>
        </p:spPr>
      </p:pic>
      <p:pic>
        <p:nvPicPr>
          <p:cNvPr id="56323" name="Picture 3" descr="C:\Users\mohamed mensi\Desktop\jasmin 2017\Nouveau dossier (2)\IMG_20170131_1233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572008"/>
            <a:ext cx="3786214" cy="2035959"/>
          </a:xfrm>
          <a:prstGeom prst="rect">
            <a:avLst/>
          </a:prstGeom>
          <a:noFill/>
        </p:spPr>
      </p:pic>
      <p:pic>
        <p:nvPicPr>
          <p:cNvPr id="56324" name="Picture 4" descr="C:\Users\mohamed mensi\Desktop\jasmin 2017\Nouveau dossier (2)\IMG_20170131_1210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429132"/>
            <a:ext cx="3500462" cy="2071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TN" sz="4400" b="1" dirty="0" smtClean="0"/>
              <a:t>اقتناء </a:t>
            </a:r>
            <a:r>
              <a:rPr lang="ar-TN" sz="4400" b="1" dirty="0" err="1" smtClean="0"/>
              <a:t>ألة</a:t>
            </a:r>
            <a:r>
              <a:rPr lang="ar-TN" sz="4400" b="1" dirty="0" smtClean="0"/>
              <a:t> </a:t>
            </a:r>
            <a:r>
              <a:rPr lang="ar-TN" sz="4400" b="1" dirty="0" err="1" smtClean="0"/>
              <a:t>رحي</a:t>
            </a:r>
            <a:r>
              <a:rPr lang="ar-TN" sz="4400" b="1" dirty="0" smtClean="0"/>
              <a:t> متطورة ذات قدرة عالية </a:t>
            </a:r>
            <a:r>
              <a:rPr lang="fr-FR" dirty="0" smtClean="0"/>
              <a:t>Broyeur T3</a:t>
            </a:r>
            <a:endParaRPr lang="fr-FR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12 فيفري 2017  يوم </a:t>
            </a:r>
            <a:r>
              <a:rPr lang="ar-TN" sz="4000" b="1" dirty="0" err="1" smtClean="0">
                <a:solidFill>
                  <a:srgbClr val="FF0000"/>
                </a:solidFill>
                <a:cs typeface="+mn-cs"/>
              </a:rPr>
              <a:t>تحسيسي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 تكويني بئر بالحسن أريانة بالتعاون مع بلدية أريانة </a:t>
            </a:r>
            <a:r>
              <a:rPr lang="ar-TN" sz="4000" b="1" dirty="0" err="1" smtClean="0">
                <a:solidFill>
                  <a:srgbClr val="FF0000"/>
                </a:solidFill>
                <a:cs typeface="+mn-cs"/>
              </a:rPr>
              <a:t>و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 الوكالة الوطنية للتصرف في النفايات </a:t>
            </a:r>
            <a:r>
              <a:rPr lang="ar-TN" sz="4000" b="1" dirty="0" err="1" smtClean="0">
                <a:solidFill>
                  <a:srgbClr val="FF0000"/>
                </a:solidFill>
                <a:cs typeface="+mn-cs"/>
              </a:rPr>
              <a:t>و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cs typeface="+mn-cs"/>
              </a:rPr>
              <a:t>Institut français </a:t>
            </a:r>
            <a:r>
              <a:rPr lang="ar-TN" sz="4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TN" dirty="0" smtClean="0"/>
              <a:t> </a:t>
            </a:r>
            <a:endParaRPr lang="fr-FR" dirty="0"/>
          </a:p>
        </p:txBody>
      </p:sp>
      <p:pic>
        <p:nvPicPr>
          <p:cNvPr id="52226" name="Picture 2" descr="C:\Users\mohamed mensi\Desktop\jasmin 2017\12 fev 2017 journée sensibilisation\IMG_20170212_0943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792" y="1920874"/>
            <a:ext cx="3496298" cy="4661731"/>
          </a:xfrm>
          <a:prstGeom prst="rect">
            <a:avLst/>
          </a:prstGeom>
          <a:noFill/>
        </p:spPr>
      </p:pic>
      <p:pic>
        <p:nvPicPr>
          <p:cNvPr id="52227" name="Picture 3" descr="C:\Users\mohamed mensi\Desktop\jasmin 2017\12 fev 2017 journée sensibilisation\IMG_20170212_0943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4038600" cy="2143140"/>
          </a:xfrm>
          <a:prstGeom prst="rect">
            <a:avLst/>
          </a:prstGeom>
          <a:noFill/>
        </p:spPr>
      </p:pic>
      <p:pic>
        <p:nvPicPr>
          <p:cNvPr id="52228" name="Picture 4" descr="C:\Users\mohamed mensi\Desktop\jasmin 2017\12 fev 2017 journée sensibilisation\IMG_20170212_095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071942"/>
            <a:ext cx="3929090" cy="2285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TN" sz="4000" b="1" dirty="0" smtClean="0">
                <a:solidFill>
                  <a:srgbClr val="FF0000"/>
                </a:solidFill>
              </a:rPr>
              <a:t>حضور عدد كبير من المشاركين  </a:t>
            </a:r>
            <a:r>
              <a:rPr lang="ar-TN" sz="4000" b="1" dirty="0" err="1" smtClean="0">
                <a:solidFill>
                  <a:srgbClr val="FF0000"/>
                </a:solidFill>
              </a:rPr>
              <a:t>الى</a:t>
            </a:r>
            <a:r>
              <a:rPr lang="ar-TN" sz="4000" b="1" dirty="0" smtClean="0">
                <a:solidFill>
                  <a:srgbClr val="FF0000"/>
                </a:solidFill>
              </a:rPr>
              <a:t> جانب  سفراء </a:t>
            </a:r>
            <a:r>
              <a:rPr lang="ar-TN" sz="4000" b="1" dirty="0" err="1" smtClean="0">
                <a:solidFill>
                  <a:srgbClr val="FF0000"/>
                </a:solidFill>
              </a:rPr>
              <a:t>االبيئة</a:t>
            </a:r>
            <a:r>
              <a:rPr lang="ar-TN" sz="4000" b="1" dirty="0" smtClean="0">
                <a:solidFill>
                  <a:srgbClr val="FF0000"/>
                </a:solidFill>
              </a:rPr>
              <a:t>  </a:t>
            </a:r>
            <a:r>
              <a:rPr lang="ar-TN" sz="4000" b="1" dirty="0" err="1" smtClean="0">
                <a:solidFill>
                  <a:srgbClr val="FF0000"/>
                </a:solidFill>
              </a:rPr>
              <a:t>بأريانة</a:t>
            </a:r>
            <a:endParaRPr lang="fr-FR" sz="4000" b="1" dirty="0">
              <a:solidFill>
                <a:srgbClr val="FF0000"/>
              </a:solidFill>
            </a:endParaRPr>
          </a:p>
        </p:txBody>
      </p:sp>
      <p:pic>
        <p:nvPicPr>
          <p:cNvPr id="53250" name="Picture 2" descr="C:\Users\mohamed mensi\Desktop\jasmin 2017\12 fev 2017 journée sensibilisation\IMG_20170212_0959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53251" name="Picture 3" descr="C:\Users\mohamed mensi\Desktop\jasmin 2017\12 fev 2017 journée sensibilisation\IMG_20170212_0958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4274" name="Picture 2" descr="C:\Users\mohamed mensi\Desktop\jasmin 2017\12 fev 2017 journée sensibilisation\IMG_20170212_1058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4038600" cy="3028950"/>
          </a:xfrm>
          <a:prstGeom prst="rect">
            <a:avLst/>
          </a:prstGeom>
          <a:noFill/>
        </p:spPr>
      </p:pic>
      <p:pic>
        <p:nvPicPr>
          <p:cNvPr id="54275" name="Picture 3" descr="C:\Users\mohamed mensi\Desktop\jasmin 2017\12 fev 2017 journée sensibilisation\IMG_20170212_0946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642918"/>
            <a:ext cx="4286280" cy="5715040"/>
          </a:xfrm>
          <a:prstGeom prst="rect">
            <a:avLst/>
          </a:prstGeom>
          <a:noFill/>
        </p:spPr>
      </p:pic>
      <p:pic>
        <p:nvPicPr>
          <p:cNvPr id="54276" name="Picture 4" descr="C:\Users\mohamed mensi\Desktop\jasmin 2017\12 fev 2017 journée sensibilisation\IMG_20170212_1058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000504"/>
            <a:ext cx="3929090" cy="2214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TN" sz="4000" b="1" dirty="0" smtClean="0">
                <a:solidFill>
                  <a:srgbClr val="FF0000"/>
                </a:solidFill>
              </a:rPr>
              <a:t>6مارس 2016 يوم </a:t>
            </a:r>
            <a:r>
              <a:rPr lang="ar-TN" sz="4000" b="1" dirty="0" err="1" smtClean="0">
                <a:solidFill>
                  <a:srgbClr val="FF0000"/>
                </a:solidFill>
              </a:rPr>
              <a:t>تحسيسي</a:t>
            </a:r>
            <a:r>
              <a:rPr lang="ar-TN" sz="4000" b="1" dirty="0" smtClean="0">
                <a:solidFill>
                  <a:srgbClr val="FF0000"/>
                </a:solidFill>
              </a:rPr>
              <a:t> لتثمين النفايات </a:t>
            </a:r>
            <a:r>
              <a:rPr lang="ar-TN" sz="4000" b="1" dirty="0" smtClean="0">
                <a:solidFill>
                  <a:srgbClr val="FF0000"/>
                </a:solidFill>
              </a:rPr>
              <a:t>الخضراء بدار الشباب سكرة </a:t>
            </a:r>
            <a:endParaRPr lang="fr-FR" sz="4000" b="1" dirty="0">
              <a:solidFill>
                <a:srgbClr val="FF0000"/>
              </a:solidFill>
            </a:endParaRPr>
          </a:p>
        </p:txBody>
      </p:sp>
      <p:pic>
        <p:nvPicPr>
          <p:cNvPr id="4" name="Espace réservé du contenu 3" descr="C:\Users\mohamed mensi\Pictures\image traité\DSCF6206_Fotor_Collag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071678"/>
            <a:ext cx="71438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TN" sz="4000" b="1" dirty="0" smtClean="0">
                <a:solidFill>
                  <a:srgbClr val="FF0000"/>
                </a:solidFill>
              </a:rPr>
              <a:t>10مارس </a:t>
            </a:r>
            <a:r>
              <a:rPr lang="ar-TN" sz="4000" b="1" dirty="0" smtClean="0">
                <a:solidFill>
                  <a:srgbClr val="FF0000"/>
                </a:solidFill>
              </a:rPr>
              <a:t>2016 يوم </a:t>
            </a:r>
            <a:r>
              <a:rPr lang="ar-TN" sz="4000" b="1" dirty="0" err="1" smtClean="0">
                <a:solidFill>
                  <a:srgbClr val="FF0000"/>
                </a:solidFill>
              </a:rPr>
              <a:t>تحسيسي</a:t>
            </a:r>
            <a:r>
              <a:rPr lang="ar-TN" sz="4000" b="1" dirty="0" smtClean="0">
                <a:solidFill>
                  <a:srgbClr val="FF0000"/>
                </a:solidFill>
              </a:rPr>
              <a:t> لتثمين النفايات الخضراء </a:t>
            </a:r>
            <a:r>
              <a:rPr lang="ar-TN" sz="4000" b="1" dirty="0" smtClean="0">
                <a:solidFill>
                  <a:srgbClr val="FF0000"/>
                </a:solidFill>
              </a:rPr>
              <a:t>بمدرسة المرسى  الحي الجديد</a:t>
            </a:r>
            <a:endParaRPr lang="fr-FR" sz="4000" dirty="0"/>
          </a:p>
        </p:txBody>
      </p:sp>
      <p:pic>
        <p:nvPicPr>
          <p:cNvPr id="4" name="Espace réservé du contenu 3" descr="C:\Users\mohamed mensi\Pictures\image traité\IMG_20160308_144942_Fotor_Collag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935163"/>
            <a:ext cx="62865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15636</TotalTime>
  <Words>937</Words>
  <Application>Microsoft Office PowerPoint</Application>
  <PresentationFormat>Affichage à l'écran (4:3)</PresentationFormat>
  <Paragraphs>99</Paragraphs>
  <Slides>30</Slides>
  <Notes>1</Notes>
  <HiddenSlides>0</HiddenSlides>
  <MMClips>2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2" baseType="lpstr">
      <vt:lpstr>Débit</vt:lpstr>
      <vt:lpstr>Worksheet</vt:lpstr>
      <vt:lpstr>مشروع حومتي نظيفة حي الباهي لدغم</vt:lpstr>
      <vt:lpstr>Diapositive 2</vt:lpstr>
      <vt:lpstr>انتداب 3 عمال نظافة بالشراكة مع بلدية سكرة و  Institue Français المعهد الفرنسي</vt:lpstr>
      <vt:lpstr>عيد  الشجرة 13 نوفمبر 2016 بحي باهي لدغم </vt:lpstr>
      <vt:lpstr>غراسة أشجار لجمال البيئة و المحافظة على المناخ</vt:lpstr>
      <vt:lpstr>انجاز جداريات  بشعارات بيئية بهدف ترسيخ ثقافة بيئية </vt:lpstr>
      <vt:lpstr>المشروع  يعتمد على عمل ميداني و عمل تحسيسي </vt:lpstr>
      <vt:lpstr>vidéos</vt:lpstr>
      <vt:lpstr>Réseau Compost  Jasmin </vt:lpstr>
      <vt:lpstr>Diapositive 10</vt:lpstr>
      <vt:lpstr>Diapositive 11</vt:lpstr>
      <vt:lpstr>انطلقنا في المشروع ببرامج تكوينية لفائدة الجمعية من طرف الوكالة الوطنية للتصرف في النفايات  </vt:lpstr>
      <vt:lpstr>بالتعاون  مع بلدية أريانة و بلدية سكرة و بلدية قرطاج و بدعم من                      لتكوين شبكة كمبوست</vt:lpstr>
      <vt:lpstr>Diapositive 14</vt:lpstr>
      <vt:lpstr>Diapositive 15</vt:lpstr>
      <vt:lpstr>المكونات العضوية الأساسية لصنع السماد </vt:lpstr>
      <vt:lpstr>طريقة تثمين الفضلات العضوية :   كيف ؟ </vt:lpstr>
      <vt:lpstr>الأهداف التوعوية للبرنامج الوطني</vt:lpstr>
      <vt:lpstr>إمكانية تثمين هذه الفضلات تنتج عنها :</vt:lpstr>
      <vt:lpstr>صناعة 12 كمبوستور محليا بمواصفات فنية مطابقة</vt:lpstr>
      <vt:lpstr>تهيئة  موقع  تنفيذ المشروع بالتنسيق مع بلدية سكرة</vt:lpstr>
      <vt:lpstr>19 ديسمبر 2016 يوم تحسيسي تكويني بمنطقة سكرة بالتعاون مع بلدية سكرة و الوكالة الوطنية للتصرف في النفايات و  Institue Français Tunisie </vt:lpstr>
      <vt:lpstr>مكونات المشروع </vt:lpstr>
      <vt:lpstr> انطلاق المشروع بتوزيع الحاويات على المؤسسات التربوية بهدف تـأسيس شبكة عمل و انتاج كومبست</vt:lpstr>
      <vt:lpstr>اقتناء ألة رحي متطورة ذات قدرة عالية Broyeur T3</vt:lpstr>
      <vt:lpstr>12 فيفري 2017  يوم تحسيسي تكويني بئر بالحسن أريانة بالتعاون مع بلدية أريانة و الوكالة الوطنية للتصرف في النفايات و Institut français   </vt:lpstr>
      <vt:lpstr>حضور عدد كبير من المشاركين  الى جانب  سفراء االبيئة  بأريانة</vt:lpstr>
      <vt:lpstr>Diapositive 28</vt:lpstr>
      <vt:lpstr>6مارس 2016 يوم تحسيسي لتثمين النفايات الخضراء بدار الشباب سكرة </vt:lpstr>
      <vt:lpstr>10مارس 2016 يوم تحسيسي لتثمين النفايات الخضراء بمدرسة المرسى  الحي الجديد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LAILA BRARI</dc:creator>
  <cp:lastModifiedBy>mohamed mensi</cp:lastModifiedBy>
  <cp:revision>184</cp:revision>
  <dcterms:created xsi:type="dcterms:W3CDTF">2016-04-22T12:59:52Z</dcterms:created>
  <dcterms:modified xsi:type="dcterms:W3CDTF">2017-02-22T22:56:48Z</dcterms:modified>
</cp:coreProperties>
</file>